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1" roundtripDataSignature="AMtx7mi3oy4a7cCIrmvOTgltjfEDbnS1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dd9baff9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dd9baff9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3dd9baff9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dd9baff9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dd9baff95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3dd9baff95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afa73feb8_1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afa73feb8_1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3afa73feb8_1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afa73feb8_1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afa73feb8_1_4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3afa73feb8_1_4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b149697e2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3b149697e2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3b149697e2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afa73feb8_1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afa73feb8_1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13afa73feb8_1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b149697e2_2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3b149697e2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b149697e2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b149697e2_2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3b149697e2_2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b149697e2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b149697e2_2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3b149697e2_2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b149697e2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b149697e2_2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13b149697e2_2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b149697e2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b149697e2_2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3b149697e2_2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dd9baff9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dd9baff9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3dd9baff95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dd9baff95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dd9baff95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3dd9baff95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b149697e2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b149697e2_2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13b149697e2_2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b149697e2_2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3b149697e2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dd9bb0300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dd9bb0300_5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13dd9bb0300_5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d8b6f40af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d8b6f40af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13d8b6f40af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b149697e2_2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3b149697e2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dd9baff95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dd9baff95_2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3dd9baff95_2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afa73feb8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afa73feb8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3afa73feb8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6c71b04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6c71b042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36c71b042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b149697e2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3b149697e2_2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13b149697e2_2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dd9bb0300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3dd9bb0300_4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3dd9bb0300_4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dd9baff95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dd9baff95_2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13dd9baff95_2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dd9baff95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dd9baff95_2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13dd9baff95_2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dd9bb030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dd9bb030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3dd9bb0300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dd9bb0300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dd9bb0300_4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3dd9bb0300_4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dd9bb0300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dd9bb0300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3dd9bb0300_2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afa73feb8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afa73feb8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3afa73feb8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afa73feb8_1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3afa73feb8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afa73feb8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afa73feb8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3afa73feb8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opsys Title Slide" showMasterSp="0">
  <p:cSld name="Synopsys Title Slide">
    <p:spTree>
      <p:nvGrpSpPr>
        <p:cNvPr id="27" name="Shape 27"/>
        <p:cNvGrpSpPr/>
        <p:nvPr/>
      </p:nvGrpSpPr>
      <p:grpSpPr>
        <a:xfrm>
          <a:off x="0" y="0"/>
          <a:ext cx="0" cy="0"/>
          <a:chOff x="0" y="0"/>
          <a:chExt cx="0" cy="0"/>
        </a:xfrm>
      </p:grpSpPr>
      <p:pic>
        <p:nvPicPr>
          <p:cNvPr id="28" name="Google Shape;28;p17"/>
          <p:cNvPicPr preferRelativeResize="0"/>
          <p:nvPr/>
        </p:nvPicPr>
        <p:blipFill rotWithShape="1">
          <a:blip r:embed="rId2">
            <a:alphaModFix/>
          </a:blip>
          <a:srcRect b="0" l="0" r="0" t="0"/>
          <a:stretch/>
        </p:blipFill>
        <p:spPr>
          <a:xfrm>
            <a:off x="0" y="3909847"/>
            <a:ext cx="12192000" cy="2948153"/>
          </a:xfrm>
          <a:prstGeom prst="rect">
            <a:avLst/>
          </a:prstGeom>
          <a:noFill/>
          <a:ln>
            <a:noFill/>
          </a:ln>
        </p:spPr>
      </p:pic>
      <p:sp>
        <p:nvSpPr>
          <p:cNvPr id="29" name="Google Shape;29;p17"/>
          <p:cNvSpPr txBox="1"/>
          <p:nvPr>
            <p:ph idx="1" type="body"/>
          </p:nvPr>
        </p:nvSpPr>
        <p:spPr>
          <a:xfrm>
            <a:off x="456698" y="3981717"/>
            <a:ext cx="6333569" cy="73152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2400"/>
              <a:buNone/>
              <a:defRPr sz="2400">
                <a:solidFill>
                  <a:schemeClr val="dk1"/>
                </a:solidFill>
              </a:defRPr>
            </a:lvl1pPr>
            <a:lvl2pPr indent="-228600" lvl="1" marL="914400" algn="ctr">
              <a:lnSpc>
                <a:spcPct val="100000"/>
              </a:lnSpc>
              <a:spcBef>
                <a:spcPts val="600"/>
              </a:spcBef>
              <a:spcAft>
                <a:spcPts val="0"/>
              </a:spcAft>
              <a:buSzPts val="1800"/>
              <a:buNone/>
              <a:defRPr>
                <a:solidFill>
                  <a:srgbClr val="595959"/>
                </a:solidFill>
              </a:defRPr>
            </a:lvl2pPr>
            <a:lvl3pPr indent="-330200" lvl="2" marL="1371600" algn="ctr">
              <a:lnSpc>
                <a:spcPct val="100000"/>
              </a:lnSpc>
              <a:spcBef>
                <a:spcPts val="600"/>
              </a:spcBef>
              <a:spcAft>
                <a:spcPts val="0"/>
              </a:spcAft>
              <a:buSzPts val="1600"/>
              <a:buChar char="–"/>
              <a:defRPr>
                <a:solidFill>
                  <a:srgbClr val="595959"/>
                </a:solidFill>
              </a:defRPr>
            </a:lvl3pPr>
            <a:lvl4pPr indent="-317500" lvl="3" marL="1828800" algn="ctr">
              <a:lnSpc>
                <a:spcPct val="100000"/>
              </a:lnSpc>
              <a:spcBef>
                <a:spcPts val="336"/>
              </a:spcBef>
              <a:spcAft>
                <a:spcPts val="0"/>
              </a:spcAft>
              <a:buSzPts val="1400"/>
              <a:buChar char="–"/>
              <a:defRPr>
                <a:solidFill>
                  <a:srgbClr val="595959"/>
                </a:solidFill>
              </a:defRPr>
            </a:lvl4pPr>
            <a:lvl5pPr indent="-317500" lvl="4" marL="2286000" algn="ctr">
              <a:lnSpc>
                <a:spcPct val="100000"/>
              </a:lnSpc>
              <a:spcBef>
                <a:spcPts val="336"/>
              </a:spcBef>
              <a:spcAft>
                <a:spcPts val="0"/>
              </a:spcAft>
              <a:buSzPts val="1400"/>
              <a:buChar char="–"/>
              <a:defRPr>
                <a:solidFill>
                  <a:srgbClr val="595959"/>
                </a:solidFill>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30" name="Google Shape;30;p17"/>
          <p:cNvSpPr txBox="1"/>
          <p:nvPr>
            <p:ph idx="2" type="body"/>
          </p:nvPr>
        </p:nvSpPr>
        <p:spPr>
          <a:xfrm>
            <a:off x="456555" y="4724812"/>
            <a:ext cx="6333569" cy="396815"/>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600"/>
              </a:spcBef>
              <a:spcAft>
                <a:spcPts val="0"/>
              </a:spcAft>
              <a:buSzPts val="2000"/>
              <a:buNone/>
              <a:defRPr sz="20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31" name="Google Shape;31;p17"/>
          <p:cNvSpPr txBox="1"/>
          <p:nvPr>
            <p:ph idx="3" type="subTitle"/>
          </p:nvPr>
        </p:nvSpPr>
        <p:spPr>
          <a:xfrm>
            <a:off x="456556" y="2982484"/>
            <a:ext cx="11278565"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600"/>
              </a:spcBef>
              <a:spcAft>
                <a:spcPts val="0"/>
              </a:spcAft>
              <a:buSzPts val="2800"/>
              <a:buNone/>
              <a:defRPr b="0" sz="2800">
                <a:solidFill>
                  <a:schemeClr val="dk1"/>
                </a:solidFill>
              </a:defRPr>
            </a:lvl1pPr>
            <a:lvl2pPr lvl="1" algn="ctr">
              <a:lnSpc>
                <a:spcPct val="100000"/>
              </a:lnSpc>
              <a:spcBef>
                <a:spcPts val="600"/>
              </a:spcBef>
              <a:spcAft>
                <a:spcPts val="0"/>
              </a:spcAft>
              <a:buSzPts val="1800"/>
              <a:buNone/>
              <a:defRPr>
                <a:solidFill>
                  <a:srgbClr val="888888"/>
                </a:solidFill>
              </a:defRPr>
            </a:lvl2pPr>
            <a:lvl3pPr lvl="2" algn="ctr">
              <a:lnSpc>
                <a:spcPct val="100000"/>
              </a:lnSpc>
              <a:spcBef>
                <a:spcPts val="600"/>
              </a:spcBef>
              <a:spcAft>
                <a:spcPts val="0"/>
              </a:spcAft>
              <a:buSzPts val="1600"/>
              <a:buNone/>
              <a:defRPr>
                <a:solidFill>
                  <a:srgbClr val="888888"/>
                </a:solidFill>
              </a:defRPr>
            </a:lvl3pPr>
            <a:lvl4pPr lvl="3" algn="ctr">
              <a:lnSpc>
                <a:spcPct val="100000"/>
              </a:lnSpc>
              <a:spcBef>
                <a:spcPts val="336"/>
              </a:spcBef>
              <a:spcAft>
                <a:spcPts val="0"/>
              </a:spcAft>
              <a:buSzPts val="1400"/>
              <a:buNone/>
              <a:defRPr>
                <a:solidFill>
                  <a:srgbClr val="888888"/>
                </a:solidFill>
              </a:defRPr>
            </a:lvl4pPr>
            <a:lvl5pPr lvl="4" algn="ctr">
              <a:lnSpc>
                <a:spcPct val="100000"/>
              </a:lnSpc>
              <a:spcBef>
                <a:spcPts val="336"/>
              </a:spcBef>
              <a:spcAft>
                <a:spcPts val="0"/>
              </a:spcAft>
              <a:buSzPts val="1400"/>
              <a:buNone/>
              <a:defRPr>
                <a:solidFill>
                  <a:srgbClr val="888888"/>
                </a:solidFill>
              </a:defRPr>
            </a:lvl5pPr>
            <a:lvl6pPr lvl="5" algn="ctr">
              <a:lnSpc>
                <a:spcPct val="100000"/>
              </a:lnSpc>
              <a:spcBef>
                <a:spcPts val="336"/>
              </a:spcBef>
              <a:spcAft>
                <a:spcPts val="0"/>
              </a:spcAft>
              <a:buSzPts val="1400"/>
              <a:buNone/>
              <a:defRPr>
                <a:solidFill>
                  <a:srgbClr val="888888"/>
                </a:solidFill>
              </a:defRPr>
            </a:lvl6pPr>
            <a:lvl7pPr lvl="6" algn="ctr">
              <a:lnSpc>
                <a:spcPct val="100000"/>
              </a:lnSpc>
              <a:spcBef>
                <a:spcPts val="336"/>
              </a:spcBef>
              <a:spcAft>
                <a:spcPts val="0"/>
              </a:spcAft>
              <a:buSzPts val="1400"/>
              <a:buNone/>
              <a:defRPr>
                <a:solidFill>
                  <a:srgbClr val="888888"/>
                </a:solidFill>
              </a:defRPr>
            </a:lvl7pPr>
            <a:lvl8pPr lvl="7" algn="ctr">
              <a:lnSpc>
                <a:spcPct val="100000"/>
              </a:lnSpc>
              <a:spcBef>
                <a:spcPts val="336"/>
              </a:spcBef>
              <a:spcAft>
                <a:spcPts val="0"/>
              </a:spcAft>
              <a:buSzPts val="1400"/>
              <a:buNone/>
              <a:defRPr>
                <a:solidFill>
                  <a:srgbClr val="888888"/>
                </a:solidFill>
              </a:defRPr>
            </a:lvl8pPr>
            <a:lvl9pPr lvl="8" algn="ctr">
              <a:lnSpc>
                <a:spcPct val="100000"/>
              </a:lnSpc>
              <a:spcBef>
                <a:spcPts val="336"/>
              </a:spcBef>
              <a:spcAft>
                <a:spcPts val="0"/>
              </a:spcAft>
              <a:buSzPts val="1400"/>
              <a:buNone/>
              <a:defRPr>
                <a:solidFill>
                  <a:srgbClr val="888888"/>
                </a:solidFill>
              </a:defRPr>
            </a:lvl9pPr>
          </a:lstStyle>
          <a:p/>
        </p:txBody>
      </p:sp>
      <p:sp>
        <p:nvSpPr>
          <p:cNvPr id="32" name="Google Shape;32;p17"/>
          <p:cNvSpPr txBox="1"/>
          <p:nvPr>
            <p:ph type="ctrTitle"/>
          </p:nvPr>
        </p:nvSpPr>
        <p:spPr>
          <a:xfrm>
            <a:off x="456555" y="1147394"/>
            <a:ext cx="11278567" cy="182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Arial"/>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 name="Google Shape;33;p17"/>
          <p:cNvPicPr preferRelativeResize="0"/>
          <p:nvPr/>
        </p:nvPicPr>
        <p:blipFill rotWithShape="1">
          <a:blip r:embed="rId3">
            <a:alphaModFix/>
          </a:blip>
          <a:srcRect b="0" l="0" r="0" t="0"/>
          <a:stretch/>
        </p:blipFill>
        <p:spPr>
          <a:xfrm>
            <a:off x="10153577" y="347267"/>
            <a:ext cx="1829195" cy="584326"/>
          </a:xfrm>
          <a:prstGeom prst="rect">
            <a:avLst/>
          </a:prstGeom>
          <a:noFill/>
          <a:ln>
            <a:noFill/>
          </a:ln>
        </p:spPr>
      </p:pic>
      <p:pic>
        <p:nvPicPr>
          <p:cNvPr descr="Logo&#10;&#10;Description automatically generated" id="34" name="Google Shape;34;p17"/>
          <p:cNvPicPr preferRelativeResize="0"/>
          <p:nvPr/>
        </p:nvPicPr>
        <p:blipFill rotWithShape="1">
          <a:blip r:embed="rId4">
            <a:alphaModFix/>
          </a:blip>
          <a:srcRect b="0" l="0" r="0" t="0"/>
          <a:stretch/>
        </p:blipFill>
        <p:spPr>
          <a:xfrm>
            <a:off x="209228" y="344036"/>
            <a:ext cx="1776329" cy="690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Gray Bar">
  <p:cSld name="Title Subtitle and Gray Bar">
    <p:spTree>
      <p:nvGrpSpPr>
        <p:cNvPr id="71" name="Shape 71"/>
        <p:cNvGrpSpPr/>
        <p:nvPr/>
      </p:nvGrpSpPr>
      <p:grpSpPr>
        <a:xfrm>
          <a:off x="0" y="0"/>
          <a:ext cx="0" cy="0"/>
          <a:chOff x="0" y="0"/>
          <a:chExt cx="0" cy="0"/>
        </a:xfrm>
      </p:grpSpPr>
      <p:sp>
        <p:nvSpPr>
          <p:cNvPr id="72" name="Google Shape;72;p26"/>
          <p:cNvSpPr/>
          <p:nvPr/>
        </p:nvSpPr>
        <p:spPr>
          <a:xfrm>
            <a:off x="0" y="1465385"/>
            <a:ext cx="12192645" cy="5035062"/>
          </a:xfrm>
          <a:prstGeom prst="rect">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6"/>
          <p:cNvSpPr txBox="1"/>
          <p:nvPr>
            <p:ph idx="1" type="body"/>
          </p:nvPr>
        </p:nvSpPr>
        <p:spPr>
          <a:xfrm>
            <a:off x="456555" y="1005839"/>
            <a:ext cx="11278244"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74" name="Google Shape;74;p26"/>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6"/>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Gray Bar">
  <p:cSld name="Title Subtitle and Content Gray Bar">
    <p:spTree>
      <p:nvGrpSpPr>
        <p:cNvPr id="76" name="Shape 76"/>
        <p:cNvGrpSpPr/>
        <p:nvPr/>
      </p:nvGrpSpPr>
      <p:grpSpPr>
        <a:xfrm>
          <a:off x="0" y="0"/>
          <a:ext cx="0" cy="0"/>
          <a:chOff x="0" y="0"/>
          <a:chExt cx="0" cy="0"/>
        </a:xfrm>
      </p:grpSpPr>
      <p:sp>
        <p:nvSpPr>
          <p:cNvPr id="77" name="Google Shape;77;p27"/>
          <p:cNvSpPr/>
          <p:nvPr/>
        </p:nvSpPr>
        <p:spPr>
          <a:xfrm>
            <a:off x="0" y="1465385"/>
            <a:ext cx="12192645" cy="5035062"/>
          </a:xfrm>
          <a:prstGeom prst="rect">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7"/>
          <p:cNvSpPr txBox="1"/>
          <p:nvPr>
            <p:ph idx="1" type="body"/>
          </p:nvPr>
        </p:nvSpPr>
        <p:spPr>
          <a:xfrm>
            <a:off x="456555" y="1554480"/>
            <a:ext cx="11278244"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79" name="Google Shape;79;p27"/>
          <p:cNvSpPr txBox="1"/>
          <p:nvPr>
            <p:ph idx="2" type="body"/>
          </p:nvPr>
        </p:nvSpPr>
        <p:spPr>
          <a:xfrm>
            <a:off x="456555" y="1005839"/>
            <a:ext cx="11278244"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80" name="Google Shape;80;p27"/>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7"/>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ay Bar">
  <p:cSld name="Title and Content Gray Bar">
    <p:spTree>
      <p:nvGrpSpPr>
        <p:cNvPr id="82" name="Shape 82"/>
        <p:cNvGrpSpPr/>
        <p:nvPr/>
      </p:nvGrpSpPr>
      <p:grpSpPr>
        <a:xfrm>
          <a:off x="0" y="0"/>
          <a:ext cx="0" cy="0"/>
          <a:chOff x="0" y="0"/>
          <a:chExt cx="0" cy="0"/>
        </a:xfrm>
      </p:grpSpPr>
      <p:sp>
        <p:nvSpPr>
          <p:cNvPr id="83" name="Google Shape;83;p28"/>
          <p:cNvSpPr/>
          <p:nvPr/>
        </p:nvSpPr>
        <p:spPr>
          <a:xfrm>
            <a:off x="0" y="1465385"/>
            <a:ext cx="12192645" cy="5035062"/>
          </a:xfrm>
          <a:prstGeom prst="rect">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8"/>
          <p:cNvSpPr txBox="1"/>
          <p:nvPr>
            <p:ph idx="1" type="body"/>
          </p:nvPr>
        </p:nvSpPr>
        <p:spPr>
          <a:xfrm>
            <a:off x="456555" y="1554480"/>
            <a:ext cx="11278244"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85" name="Google Shape;85;p28"/>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8"/>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title">
  <p:cSld name="Two Content Subtitle">
    <p:bg>
      <p:bgPr>
        <a:solidFill>
          <a:schemeClr val="lt1"/>
        </a:solidFill>
      </p:bgPr>
    </p:bg>
    <p:spTree>
      <p:nvGrpSpPr>
        <p:cNvPr id="87" name="Shape 87"/>
        <p:cNvGrpSpPr/>
        <p:nvPr/>
      </p:nvGrpSpPr>
      <p:grpSpPr>
        <a:xfrm>
          <a:off x="0" y="0"/>
          <a:ext cx="0" cy="0"/>
          <a:chOff x="0" y="0"/>
          <a:chExt cx="0" cy="0"/>
        </a:xfrm>
      </p:grpSpPr>
      <p:sp>
        <p:nvSpPr>
          <p:cNvPr id="88" name="Google Shape;88;p29"/>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9"/>
          <p:cNvSpPr txBox="1"/>
          <p:nvPr>
            <p:ph idx="1" type="body"/>
          </p:nvPr>
        </p:nvSpPr>
        <p:spPr>
          <a:xfrm>
            <a:off x="456555" y="1554480"/>
            <a:ext cx="5525117"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90" name="Google Shape;90;p29"/>
          <p:cNvSpPr txBox="1"/>
          <p:nvPr>
            <p:ph idx="2" type="body"/>
          </p:nvPr>
        </p:nvSpPr>
        <p:spPr>
          <a:xfrm>
            <a:off x="6209681" y="1554480"/>
            <a:ext cx="5525117"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91" name="Google Shape;91;p29"/>
          <p:cNvSpPr txBox="1"/>
          <p:nvPr>
            <p:ph idx="3" type="body"/>
          </p:nvPr>
        </p:nvSpPr>
        <p:spPr>
          <a:xfrm>
            <a:off x="456555" y="1005839"/>
            <a:ext cx="11278244"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92" name="Google Shape;92;p29"/>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orient="horz" pos="1152">
          <p15:clr>
            <a:srgbClr val="5ACBF0"/>
          </p15:clr>
        </p15:guide>
        <p15:guide id="2" orient="horz" pos="720">
          <p15:clr>
            <a:srgbClr val="5ACBF0"/>
          </p15:clr>
        </p15:guide>
        <p15:guide id="3" orient="horz" pos="3888">
          <p15:clr>
            <a:srgbClr val="5ACBF0"/>
          </p15:clr>
        </p15:guide>
        <p15:guide id="4" pos="7392">
          <p15:clr>
            <a:srgbClr val="5ACBF0"/>
          </p15:clr>
        </p15:guide>
        <p15:guide id="5"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Gray Bar">
  <p:cSld name="Title Subtitle Content Gray Bar">
    <p:spTree>
      <p:nvGrpSpPr>
        <p:cNvPr id="93" name="Shape 93"/>
        <p:cNvGrpSpPr/>
        <p:nvPr/>
      </p:nvGrpSpPr>
      <p:grpSpPr>
        <a:xfrm>
          <a:off x="0" y="0"/>
          <a:ext cx="0" cy="0"/>
          <a:chOff x="0" y="0"/>
          <a:chExt cx="0" cy="0"/>
        </a:xfrm>
      </p:grpSpPr>
      <p:sp>
        <p:nvSpPr>
          <p:cNvPr id="94" name="Google Shape;94;p30"/>
          <p:cNvSpPr/>
          <p:nvPr/>
        </p:nvSpPr>
        <p:spPr>
          <a:xfrm>
            <a:off x="8534400" y="0"/>
            <a:ext cx="3658245" cy="6858000"/>
          </a:xfrm>
          <a:prstGeom prst="rect">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0"/>
          <p:cNvSpPr txBox="1"/>
          <p:nvPr>
            <p:ph idx="1" type="body"/>
          </p:nvPr>
        </p:nvSpPr>
        <p:spPr>
          <a:xfrm>
            <a:off x="456555" y="1554480"/>
            <a:ext cx="7772400"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42900" lvl="3" marL="1828800" algn="l">
              <a:lnSpc>
                <a:spcPct val="100000"/>
              </a:lnSpc>
              <a:spcBef>
                <a:spcPts val="336"/>
              </a:spcBef>
              <a:spcAft>
                <a:spcPts val="0"/>
              </a:spcAft>
              <a:buSzPts val="1800"/>
              <a:buChar char="–"/>
              <a:defRPr/>
            </a:lvl4pPr>
            <a:lvl5pPr indent="-342900" lvl="4" marL="2286000" algn="l">
              <a:lnSpc>
                <a:spcPct val="100000"/>
              </a:lnSpc>
              <a:spcBef>
                <a:spcPts val="336"/>
              </a:spcBef>
              <a:spcAft>
                <a:spcPts val="0"/>
              </a:spcAft>
              <a:buSzPts val="1800"/>
              <a:buChar char="–"/>
              <a:defRPr/>
            </a:lvl5pPr>
            <a:lvl6pPr indent="-342900" lvl="5" marL="2743200" algn="l">
              <a:lnSpc>
                <a:spcPct val="100000"/>
              </a:lnSpc>
              <a:spcBef>
                <a:spcPts val="336"/>
              </a:spcBef>
              <a:spcAft>
                <a:spcPts val="0"/>
              </a:spcAft>
              <a:buSzPts val="18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96" name="Google Shape;96;p30"/>
          <p:cNvSpPr txBox="1"/>
          <p:nvPr>
            <p:ph idx="2" type="body"/>
          </p:nvPr>
        </p:nvSpPr>
        <p:spPr>
          <a:xfrm>
            <a:off x="8763322" y="686390"/>
            <a:ext cx="3200400" cy="5700328"/>
          </a:xfrm>
          <a:prstGeom prst="rect">
            <a:avLst/>
          </a:prstGeom>
          <a:noFill/>
          <a:ln>
            <a:noFill/>
          </a:ln>
        </p:spPr>
        <p:txBody>
          <a:bodyPr anchorCtr="0" anchor="ctr" bIns="45700" lIns="91425" spcFirstLastPara="1" rIns="91425" wrap="square" tIns="45700">
            <a:noAutofit/>
          </a:bodyPr>
          <a:lstStyle>
            <a:lvl1pPr indent="-355600" lvl="0" marL="457200" algn="l">
              <a:lnSpc>
                <a:spcPct val="100000"/>
              </a:lnSpc>
              <a:spcBef>
                <a:spcPts val="600"/>
              </a:spcBef>
              <a:spcAft>
                <a:spcPts val="0"/>
              </a:spcAft>
              <a:buSzPts val="2000"/>
              <a:buFont typeface="Arial"/>
              <a:buChar char="•"/>
              <a:defRPr sz="2000"/>
            </a:lvl1pPr>
            <a:lvl2pPr indent="-342900" lvl="1" marL="914400" algn="l">
              <a:lnSpc>
                <a:spcPct val="100000"/>
              </a:lnSpc>
              <a:spcBef>
                <a:spcPts val="600"/>
              </a:spcBef>
              <a:spcAft>
                <a:spcPts val="0"/>
              </a:spcAft>
              <a:buSzPts val="1800"/>
              <a:buFont typeface="Arial"/>
              <a:buChar char="–"/>
              <a:defRPr/>
            </a:lvl2pPr>
            <a:lvl3pPr indent="-330200" lvl="2" marL="1371600" algn="l">
              <a:lnSpc>
                <a:spcPct val="100000"/>
              </a:lnSpc>
              <a:spcBef>
                <a:spcPts val="600"/>
              </a:spcBef>
              <a:spcAft>
                <a:spcPts val="0"/>
              </a:spcAft>
              <a:buSzPts val="1600"/>
              <a:buFont typeface="Arial"/>
              <a:buChar char="–"/>
              <a:defRPr/>
            </a:lvl3pPr>
            <a:lvl4pPr indent="-317500" lvl="3" marL="1828800" algn="l">
              <a:lnSpc>
                <a:spcPct val="100000"/>
              </a:lnSpc>
              <a:spcBef>
                <a:spcPts val="336"/>
              </a:spcBef>
              <a:spcAft>
                <a:spcPts val="0"/>
              </a:spcAft>
              <a:buSzPts val="1400"/>
              <a:buFont typeface="Arial"/>
              <a:buChar char="–"/>
              <a:defRPr/>
            </a:lvl4pPr>
            <a:lvl5pPr indent="-317500" lvl="4" marL="2286000" algn="l">
              <a:lnSpc>
                <a:spcPct val="100000"/>
              </a:lnSpc>
              <a:spcBef>
                <a:spcPts val="336"/>
              </a:spcBef>
              <a:spcAft>
                <a:spcPts val="0"/>
              </a:spcAft>
              <a:buSzPts val="1400"/>
              <a:buFont typeface="Arial"/>
              <a:buChar char="–"/>
              <a:defRPr/>
            </a:lvl5pPr>
            <a:lvl6pPr indent="-317500" lvl="5" marL="2743200" algn="l">
              <a:lnSpc>
                <a:spcPct val="100000"/>
              </a:lnSpc>
              <a:spcBef>
                <a:spcPts val="336"/>
              </a:spcBef>
              <a:spcAft>
                <a:spcPts val="0"/>
              </a:spcAft>
              <a:buSzPts val="1400"/>
              <a:buFont typeface="Arial"/>
              <a:buChar char="–"/>
              <a:defRPr/>
            </a:lvl6pPr>
            <a:lvl7pPr indent="-317500" lvl="6" marL="3200400" algn="l">
              <a:lnSpc>
                <a:spcPct val="100000"/>
              </a:lnSpc>
              <a:spcBef>
                <a:spcPts val="336"/>
              </a:spcBef>
              <a:spcAft>
                <a:spcPts val="0"/>
              </a:spcAft>
              <a:buSzPts val="1400"/>
              <a:buFont typeface="Arial"/>
              <a:buChar char="–"/>
              <a:defRPr/>
            </a:lvl7pPr>
            <a:lvl8pPr indent="-317500" lvl="7" marL="3657600" algn="l">
              <a:lnSpc>
                <a:spcPct val="100000"/>
              </a:lnSpc>
              <a:spcBef>
                <a:spcPts val="336"/>
              </a:spcBef>
              <a:spcAft>
                <a:spcPts val="0"/>
              </a:spcAft>
              <a:buSzPts val="1400"/>
              <a:buFont typeface="Arial"/>
              <a:buChar char="–"/>
              <a:defRPr/>
            </a:lvl8pPr>
            <a:lvl9pPr indent="-317500" lvl="8" marL="4114800" algn="l">
              <a:lnSpc>
                <a:spcPct val="100000"/>
              </a:lnSpc>
              <a:spcBef>
                <a:spcPts val="336"/>
              </a:spcBef>
              <a:spcAft>
                <a:spcPts val="0"/>
              </a:spcAft>
              <a:buSzPts val="1400"/>
              <a:buFont typeface="Arial"/>
              <a:buChar char="–"/>
              <a:defRPr/>
            </a:lvl9pPr>
          </a:lstStyle>
          <a:p/>
        </p:txBody>
      </p:sp>
      <p:sp>
        <p:nvSpPr>
          <p:cNvPr id="97" name="Google Shape;97;p30"/>
          <p:cNvSpPr txBox="1"/>
          <p:nvPr>
            <p:ph idx="3" type="body"/>
          </p:nvPr>
        </p:nvSpPr>
        <p:spPr>
          <a:xfrm>
            <a:off x="456555" y="1005839"/>
            <a:ext cx="7772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Font typeface="Arial"/>
              <a:buNone/>
              <a:defRPr sz="2400">
                <a:solidFill>
                  <a:srgbClr val="595959"/>
                </a:solidFill>
              </a:defRPr>
            </a:lvl2pPr>
            <a:lvl3pPr indent="-228600" lvl="2" marL="1371600" algn="l">
              <a:lnSpc>
                <a:spcPct val="100000"/>
              </a:lnSpc>
              <a:spcBef>
                <a:spcPts val="0"/>
              </a:spcBef>
              <a:spcAft>
                <a:spcPts val="0"/>
              </a:spcAft>
              <a:buSzPts val="2400"/>
              <a:buFont typeface="Arial"/>
              <a:buNone/>
              <a:defRPr sz="2400">
                <a:solidFill>
                  <a:srgbClr val="595959"/>
                </a:solidFill>
              </a:defRPr>
            </a:lvl3pPr>
            <a:lvl4pPr indent="-228600" lvl="3" marL="1828800" algn="l">
              <a:lnSpc>
                <a:spcPct val="100000"/>
              </a:lnSpc>
              <a:spcBef>
                <a:spcPts val="0"/>
              </a:spcBef>
              <a:spcAft>
                <a:spcPts val="0"/>
              </a:spcAft>
              <a:buSzPts val="2400"/>
              <a:buFont typeface="Arial"/>
              <a:buNone/>
              <a:defRPr sz="2400">
                <a:solidFill>
                  <a:srgbClr val="595959"/>
                </a:solidFill>
              </a:defRPr>
            </a:lvl4pPr>
            <a:lvl5pPr indent="-228600" lvl="4" marL="2286000" algn="l">
              <a:lnSpc>
                <a:spcPct val="100000"/>
              </a:lnSpc>
              <a:spcBef>
                <a:spcPts val="0"/>
              </a:spcBef>
              <a:spcAft>
                <a:spcPts val="0"/>
              </a:spcAft>
              <a:buSzPts val="2400"/>
              <a:buFont typeface="Arial"/>
              <a:buNone/>
              <a:defRPr sz="2400">
                <a:solidFill>
                  <a:srgbClr val="595959"/>
                </a:solidFill>
              </a:defRPr>
            </a:lvl5pPr>
            <a:lvl6pPr indent="-228600" lvl="5" marL="2743200" algn="l">
              <a:lnSpc>
                <a:spcPct val="100000"/>
              </a:lnSpc>
              <a:spcBef>
                <a:spcPts val="0"/>
              </a:spcBef>
              <a:spcAft>
                <a:spcPts val="0"/>
              </a:spcAft>
              <a:buSzPts val="2400"/>
              <a:buFont typeface="Arial"/>
              <a:buNone/>
              <a:defRPr sz="2400">
                <a:solidFill>
                  <a:srgbClr val="595959"/>
                </a:solidFill>
              </a:defRPr>
            </a:lvl6pPr>
            <a:lvl7pPr indent="-228600" lvl="6" marL="3200400" algn="l">
              <a:lnSpc>
                <a:spcPct val="100000"/>
              </a:lnSpc>
              <a:spcBef>
                <a:spcPts val="0"/>
              </a:spcBef>
              <a:spcAft>
                <a:spcPts val="0"/>
              </a:spcAft>
              <a:buSzPts val="2400"/>
              <a:buFont typeface="Arial"/>
              <a:buNone/>
              <a:defRPr sz="2400">
                <a:solidFill>
                  <a:srgbClr val="595959"/>
                </a:solidFill>
              </a:defRPr>
            </a:lvl7pPr>
            <a:lvl8pPr indent="-228600" lvl="7" marL="3657600" algn="l">
              <a:lnSpc>
                <a:spcPct val="100000"/>
              </a:lnSpc>
              <a:spcBef>
                <a:spcPts val="0"/>
              </a:spcBef>
              <a:spcAft>
                <a:spcPts val="0"/>
              </a:spcAft>
              <a:buSzPts val="2400"/>
              <a:buFont typeface="Arial"/>
              <a:buNone/>
              <a:defRPr sz="2400">
                <a:solidFill>
                  <a:srgbClr val="595959"/>
                </a:solidFill>
              </a:defRPr>
            </a:lvl8pPr>
            <a:lvl9pPr indent="-228600" lvl="8" marL="4114800" algn="l">
              <a:lnSpc>
                <a:spcPct val="100000"/>
              </a:lnSpc>
              <a:spcBef>
                <a:spcPts val="0"/>
              </a:spcBef>
              <a:spcAft>
                <a:spcPts val="0"/>
              </a:spcAft>
              <a:buSzPts val="2400"/>
              <a:buFont typeface="Arial"/>
              <a:buNone/>
              <a:defRPr sz="2400">
                <a:solidFill>
                  <a:srgbClr val="595959"/>
                </a:solidFill>
              </a:defRPr>
            </a:lvl9pPr>
          </a:lstStyle>
          <a:p/>
        </p:txBody>
      </p:sp>
      <p:sp>
        <p:nvSpPr>
          <p:cNvPr id="98" name="Google Shape;98;p30"/>
          <p:cNvSpPr txBox="1"/>
          <p:nvPr/>
        </p:nvSpPr>
        <p:spPr>
          <a:xfrm>
            <a:off x="10293026" y="6605399"/>
            <a:ext cx="135301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800">
                <a:solidFill>
                  <a:srgbClr val="7F7F7F"/>
                </a:solidFill>
                <a:latin typeface="Arial"/>
                <a:ea typeface="Arial"/>
                <a:cs typeface="Arial"/>
                <a:sym typeface="Arial"/>
              </a:rPr>
              <a:t>© 2022 Synopsys, Inc. </a:t>
            </a:r>
            <a:endParaRPr/>
          </a:p>
        </p:txBody>
      </p:sp>
      <p:sp>
        <p:nvSpPr>
          <p:cNvPr id="99" name="Google Shape;99;p30"/>
          <p:cNvSpPr txBox="1"/>
          <p:nvPr/>
        </p:nvSpPr>
        <p:spPr>
          <a:xfrm>
            <a:off x="11308403" y="6605399"/>
            <a:ext cx="85344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lang="zh-TW" sz="800">
                <a:solidFill>
                  <a:srgbClr val="7F7F7F"/>
                </a:solidFill>
                <a:latin typeface="Arial"/>
                <a:ea typeface="Arial"/>
                <a:cs typeface="Arial"/>
                <a:sym typeface="Arial"/>
              </a:rPr>
              <a:t>‹#›</a:t>
            </a:fld>
            <a:endParaRPr sz="800">
              <a:solidFill>
                <a:srgbClr val="7F7F7F"/>
              </a:solidFill>
              <a:latin typeface="Arial"/>
              <a:ea typeface="Arial"/>
              <a:cs typeface="Arial"/>
              <a:sym typeface="Arial"/>
            </a:endParaRPr>
          </a:p>
        </p:txBody>
      </p:sp>
      <p:sp>
        <p:nvSpPr>
          <p:cNvPr id="100" name="Google Shape;100;p30"/>
          <p:cNvSpPr txBox="1"/>
          <p:nvPr>
            <p:ph type="title"/>
          </p:nvPr>
        </p:nvSpPr>
        <p:spPr>
          <a:xfrm>
            <a:off x="457200" y="0"/>
            <a:ext cx="7772400"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30"/>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5256">
          <p15:clr>
            <a:srgbClr val="5ACBF0"/>
          </p15:clr>
        </p15:guide>
        <p15:guide id="2" orient="horz" pos="1152">
          <p15:clr>
            <a:srgbClr val="5ACBF0"/>
          </p15:clr>
        </p15:guide>
        <p15:guide id="3" orient="horz" pos="720">
          <p15:clr>
            <a:srgbClr val="5ACBF0"/>
          </p15:clr>
        </p15:guide>
        <p15:guide id="4" pos="7536">
          <p15:clr>
            <a:srgbClr val="5ACBF0"/>
          </p15:clr>
        </p15:guide>
        <p15:guide id="5" pos="288">
          <p15:clr>
            <a:srgbClr val="5ACBF0"/>
          </p15:clr>
        </p15:guide>
        <p15:guide id="6" orient="horz" pos="38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31"/>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orient="horz" pos="372">
          <p15:clr>
            <a:srgbClr val="5ACBF0"/>
          </p15:clr>
        </p15:guide>
        <p15:guide id="2" orient="horz" pos="3888">
          <p15:clr>
            <a:srgbClr val="5ACBF0"/>
          </p15:clr>
        </p15:guide>
        <p15:guide id="3" pos="288">
          <p15:clr>
            <a:srgbClr val="5ACBF0"/>
          </p15:clr>
        </p15:guide>
        <p15:guide id="4" pos="7392">
          <p15:clr>
            <a:srgbClr val="5ACBF0"/>
          </p15:clr>
        </p15:guide>
        <p15:guide id="5" orient="horz" pos="115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logo" showMasterSp="0">
  <p:cSld name="End logo">
    <p:spTree>
      <p:nvGrpSpPr>
        <p:cNvPr id="104" name="Shape 104"/>
        <p:cNvGrpSpPr/>
        <p:nvPr/>
      </p:nvGrpSpPr>
      <p:grpSpPr>
        <a:xfrm>
          <a:off x="0" y="0"/>
          <a:ext cx="0" cy="0"/>
          <a:chOff x="0" y="0"/>
          <a:chExt cx="0" cy="0"/>
        </a:xfrm>
      </p:grpSpPr>
      <p:pic>
        <p:nvPicPr>
          <p:cNvPr id="105" name="Google Shape;105;p32"/>
          <p:cNvPicPr preferRelativeResize="0"/>
          <p:nvPr/>
        </p:nvPicPr>
        <p:blipFill rotWithShape="1">
          <a:blip r:embed="rId2">
            <a:alphaModFix/>
          </a:blip>
          <a:srcRect b="0" l="0" r="0" t="0"/>
          <a:stretch/>
        </p:blipFill>
        <p:spPr>
          <a:xfrm>
            <a:off x="4068674" y="2760785"/>
            <a:ext cx="4183610" cy="13364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g13afa73feb8_1_49"/>
          <p:cNvSpPr txBox="1"/>
          <p:nvPr>
            <p:ph type="title"/>
          </p:nvPr>
        </p:nvSpPr>
        <p:spPr>
          <a:xfrm>
            <a:off x="838200" y="365125"/>
            <a:ext cx="10515600" cy="84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400"/>
              <a:buFont typeface="Calibri"/>
              <a:buNone/>
              <a:defRPr>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g13afa73feb8_1_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dk1"/>
              </a:buClr>
              <a:buSzPts val="2800"/>
              <a:buChar char="•"/>
              <a:defRPr>
                <a:latin typeface="Calibri"/>
                <a:ea typeface="Calibri"/>
                <a:cs typeface="Calibri"/>
                <a:sym typeface="Calibri"/>
              </a:defRPr>
            </a:lvl1pPr>
            <a:lvl2pPr indent="-381000" lvl="1" marL="914400" rtl="0" algn="l">
              <a:lnSpc>
                <a:spcPct val="90000"/>
              </a:lnSpc>
              <a:spcBef>
                <a:spcPts val="500"/>
              </a:spcBef>
              <a:spcAft>
                <a:spcPts val="0"/>
              </a:spcAft>
              <a:buClr>
                <a:schemeClr val="dk1"/>
              </a:buClr>
              <a:buSzPts val="2400"/>
              <a:buChar char="–"/>
              <a:defRPr>
                <a:latin typeface="Calibri"/>
                <a:ea typeface="Calibri"/>
                <a:cs typeface="Calibri"/>
                <a:sym typeface="Calibri"/>
              </a:defRPr>
            </a:lvl2pPr>
            <a:lvl3pPr indent="-355600" lvl="2" marL="1371600" rtl="0" algn="l">
              <a:lnSpc>
                <a:spcPct val="90000"/>
              </a:lnSpc>
              <a:spcBef>
                <a:spcPts val="500"/>
              </a:spcBef>
              <a:spcAft>
                <a:spcPts val="0"/>
              </a:spcAft>
              <a:buClr>
                <a:schemeClr val="dk1"/>
              </a:buClr>
              <a:buSzPts val="2000"/>
              <a:buChar char="–"/>
              <a:defRPr>
                <a:latin typeface="Calibri"/>
                <a:ea typeface="Calibri"/>
                <a:cs typeface="Calibri"/>
                <a:sym typeface="Calibri"/>
              </a:defRPr>
            </a:lvl3pPr>
            <a:lvl4pPr indent="-342900" lvl="3" marL="1828800" rtl="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rtl="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g13afa73feb8_1_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g13afa73feb8_1_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g13afa73feb8_1_49"/>
          <p:cNvSpPr txBox="1"/>
          <p:nvPr>
            <p:ph idx="12" type="sldNum"/>
          </p:nvPr>
        </p:nvSpPr>
        <p:spPr>
          <a:xfrm>
            <a:off x="8610600" y="6492875"/>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
        <p:nvSpPr>
          <p:cNvPr id="112" name="Google Shape;112;g13afa73feb8_1_49"/>
          <p:cNvSpPr txBox="1"/>
          <p:nvPr>
            <p:ph idx="2" type="title"/>
          </p:nvPr>
        </p:nvSpPr>
        <p:spPr>
          <a:xfrm>
            <a:off x="838200" y="1209375"/>
            <a:ext cx="10515600" cy="528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2800"/>
              <a:buFont typeface="Calibri"/>
              <a:buNone/>
              <a:defRPr sz="2800">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 name="Shape 35"/>
        <p:cNvGrpSpPr/>
        <p:nvPr/>
      </p:nvGrpSpPr>
      <p:grpSpPr>
        <a:xfrm>
          <a:off x="0" y="0"/>
          <a:ext cx="0" cy="0"/>
          <a:chOff x="0" y="0"/>
          <a:chExt cx="0" cy="0"/>
        </a:xfrm>
      </p:grpSpPr>
      <p:sp>
        <p:nvSpPr>
          <p:cNvPr id="36" name="Google Shape;36;p18"/>
          <p:cNvSpPr/>
          <p:nvPr/>
        </p:nvSpPr>
        <p:spPr>
          <a:xfrm>
            <a:off x="0" y="921262"/>
            <a:ext cx="12192000" cy="1368459"/>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18"/>
          <p:cNvSpPr txBox="1"/>
          <p:nvPr>
            <p:ph type="title"/>
          </p:nvPr>
        </p:nvSpPr>
        <p:spPr>
          <a:xfrm>
            <a:off x="456876" y="921262"/>
            <a:ext cx="10319341" cy="136845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Arial"/>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
          <p:cNvSpPr txBox="1"/>
          <p:nvPr>
            <p:ph idx="1" type="body"/>
          </p:nvPr>
        </p:nvSpPr>
        <p:spPr>
          <a:xfrm>
            <a:off x="456876" y="2409824"/>
            <a:ext cx="11278244" cy="3990976"/>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600"/>
              </a:spcBef>
              <a:spcAft>
                <a:spcPts val="0"/>
              </a:spcAft>
              <a:buClr>
                <a:schemeClr val="dk1"/>
              </a:buClr>
              <a:buSzPts val="2800"/>
              <a:buFont typeface="Arial"/>
              <a:buChar char="•"/>
              <a:defRPr sz="2800">
                <a:solidFill>
                  <a:schemeClr val="dk1"/>
                </a:solidFill>
              </a:defRPr>
            </a:lvl1pPr>
            <a:lvl2pPr indent="-381000" lvl="1" marL="914400" algn="l">
              <a:lnSpc>
                <a:spcPct val="100000"/>
              </a:lnSpc>
              <a:spcBef>
                <a:spcPts val="600"/>
              </a:spcBef>
              <a:spcAft>
                <a:spcPts val="0"/>
              </a:spcAft>
              <a:buClr>
                <a:schemeClr val="dk1"/>
              </a:buClr>
              <a:buSzPts val="2400"/>
              <a:buFont typeface="Arial"/>
              <a:buChar char="•"/>
              <a:defRPr sz="2400">
                <a:solidFill>
                  <a:schemeClr val="dk1"/>
                </a:solidFill>
              </a:defRPr>
            </a:lvl2pPr>
            <a:lvl3pPr indent="-355600" lvl="2" marL="1371600" algn="l">
              <a:lnSpc>
                <a:spcPct val="100000"/>
              </a:lnSpc>
              <a:spcBef>
                <a:spcPts val="600"/>
              </a:spcBef>
              <a:spcAft>
                <a:spcPts val="0"/>
              </a:spcAft>
              <a:buClr>
                <a:schemeClr val="dk1"/>
              </a:buClr>
              <a:buSzPts val="2000"/>
              <a:buFont typeface="Arial"/>
              <a:buChar char="•"/>
              <a:defRPr sz="2000">
                <a:solidFill>
                  <a:schemeClr val="dk1"/>
                </a:solidFill>
              </a:defRPr>
            </a:lvl3pPr>
            <a:lvl4pPr indent="-342900" lvl="3" marL="1828800" algn="l">
              <a:lnSpc>
                <a:spcPct val="100000"/>
              </a:lnSpc>
              <a:spcBef>
                <a:spcPts val="336"/>
              </a:spcBef>
              <a:spcAft>
                <a:spcPts val="0"/>
              </a:spcAft>
              <a:buClr>
                <a:schemeClr val="dk1"/>
              </a:buClr>
              <a:buSzPts val="1800"/>
              <a:buFont typeface="Arial"/>
              <a:buChar char="•"/>
              <a:defRPr sz="1800">
                <a:solidFill>
                  <a:schemeClr val="dk1"/>
                </a:solidFill>
              </a:defRPr>
            </a:lvl4pPr>
            <a:lvl5pPr indent="-342900" lvl="4" marL="2286000" algn="l">
              <a:lnSpc>
                <a:spcPct val="100000"/>
              </a:lnSpc>
              <a:spcBef>
                <a:spcPts val="336"/>
              </a:spcBef>
              <a:spcAft>
                <a:spcPts val="0"/>
              </a:spcAft>
              <a:buClr>
                <a:schemeClr val="dk1"/>
              </a:buClr>
              <a:buSzPts val="1800"/>
              <a:buFont typeface="Arial"/>
              <a:buChar char="•"/>
              <a:defRPr sz="1800">
                <a:solidFill>
                  <a:schemeClr val="dk1"/>
                </a:solidFill>
              </a:defRPr>
            </a:lvl5pPr>
            <a:lvl6pPr indent="-342900" lvl="5" marL="2743200" algn="l">
              <a:lnSpc>
                <a:spcPct val="100000"/>
              </a:lnSpc>
              <a:spcBef>
                <a:spcPts val="336"/>
              </a:spcBef>
              <a:spcAft>
                <a:spcPts val="0"/>
              </a:spcAft>
              <a:buClr>
                <a:schemeClr val="dk1"/>
              </a:buClr>
              <a:buSzPts val="1800"/>
              <a:buFont typeface="Arial"/>
              <a:buChar char="•"/>
              <a:defRPr sz="1800"/>
            </a:lvl6pPr>
            <a:lvl7pPr indent="-342900" lvl="6" marL="3200400" algn="l">
              <a:lnSpc>
                <a:spcPct val="100000"/>
              </a:lnSpc>
              <a:spcBef>
                <a:spcPts val="336"/>
              </a:spcBef>
              <a:spcAft>
                <a:spcPts val="0"/>
              </a:spcAft>
              <a:buClr>
                <a:schemeClr val="dk1"/>
              </a:buClr>
              <a:buSzPts val="1800"/>
              <a:buFont typeface="Arial"/>
              <a:buChar char="•"/>
              <a:defRPr sz="1800"/>
            </a:lvl7pPr>
            <a:lvl8pPr indent="-342900" lvl="7" marL="3657600" algn="l">
              <a:lnSpc>
                <a:spcPct val="100000"/>
              </a:lnSpc>
              <a:spcBef>
                <a:spcPts val="336"/>
              </a:spcBef>
              <a:spcAft>
                <a:spcPts val="0"/>
              </a:spcAft>
              <a:buClr>
                <a:schemeClr val="dk1"/>
              </a:buClr>
              <a:buSzPts val="1800"/>
              <a:buFont typeface="Arial"/>
              <a:buChar char="•"/>
              <a:defRPr sz="1800"/>
            </a:lvl8pPr>
            <a:lvl9pPr indent="-342900" lvl="8" marL="4114800" algn="l">
              <a:lnSpc>
                <a:spcPct val="100000"/>
              </a:lnSpc>
              <a:spcBef>
                <a:spcPts val="336"/>
              </a:spcBef>
              <a:spcAft>
                <a:spcPts val="0"/>
              </a:spcAft>
              <a:buClr>
                <a:schemeClr val="dk1"/>
              </a:buClr>
              <a:buSzPts val="1800"/>
              <a:buFont typeface="Arial"/>
              <a:buChar char="•"/>
              <a:defRPr sz="1800"/>
            </a:lvl9pPr>
          </a:lstStyle>
          <a:p/>
        </p:txBody>
      </p:sp>
      <p:pic>
        <p:nvPicPr>
          <p:cNvPr id="39" name="Google Shape;39;p18"/>
          <p:cNvPicPr preferRelativeResize="0"/>
          <p:nvPr/>
        </p:nvPicPr>
        <p:blipFill rotWithShape="1">
          <a:blip r:embed="rId2">
            <a:alphaModFix/>
          </a:blip>
          <a:srcRect b="0" l="0" r="0" t="0"/>
          <a:stretch/>
        </p:blipFill>
        <p:spPr>
          <a:xfrm>
            <a:off x="10829622" y="921262"/>
            <a:ext cx="1362376" cy="1368459"/>
          </a:xfrm>
          <a:prstGeom prst="rect">
            <a:avLst/>
          </a:prstGeom>
          <a:noFill/>
          <a:ln>
            <a:noFill/>
          </a:ln>
        </p:spPr>
      </p:pic>
      <p:sp>
        <p:nvSpPr>
          <p:cNvPr id="40" name="Google Shape;40;p18"/>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1" name="Shape 41"/>
        <p:cNvGrpSpPr/>
        <p:nvPr/>
      </p:nvGrpSpPr>
      <p:grpSpPr>
        <a:xfrm>
          <a:off x="0" y="0"/>
          <a:ext cx="0" cy="0"/>
          <a:chOff x="0" y="0"/>
          <a:chExt cx="0" cy="0"/>
        </a:xfrm>
      </p:grpSpPr>
      <p:sp>
        <p:nvSpPr>
          <p:cNvPr id="42" name="Google Shape;42;p19"/>
          <p:cNvSpPr txBox="1"/>
          <p:nvPr>
            <p:ph idx="1" type="body"/>
          </p:nvPr>
        </p:nvSpPr>
        <p:spPr>
          <a:xfrm>
            <a:off x="456555" y="1554480"/>
            <a:ext cx="11278244"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43" name="Google Shape;43;p19"/>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9"/>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5" name="Shape 45"/>
        <p:cNvGrpSpPr/>
        <p:nvPr/>
      </p:nvGrpSpPr>
      <p:grpSpPr>
        <a:xfrm>
          <a:off x="0" y="0"/>
          <a:ext cx="0" cy="0"/>
          <a:chOff x="0" y="0"/>
          <a:chExt cx="0" cy="0"/>
        </a:xfrm>
      </p:grpSpPr>
      <p:sp>
        <p:nvSpPr>
          <p:cNvPr id="46" name="Google Shape;46;p20"/>
          <p:cNvSpPr txBox="1"/>
          <p:nvPr>
            <p:ph type="title"/>
          </p:nvPr>
        </p:nvSpPr>
        <p:spPr>
          <a:xfrm>
            <a:off x="457200" y="-1"/>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48" name="Shape 48"/>
        <p:cNvGrpSpPr/>
        <p:nvPr/>
      </p:nvGrpSpPr>
      <p:grpSpPr>
        <a:xfrm>
          <a:off x="0" y="0"/>
          <a:ext cx="0" cy="0"/>
          <a:chOff x="0" y="0"/>
          <a:chExt cx="0" cy="0"/>
        </a:xfrm>
      </p:grpSpPr>
      <p:pic>
        <p:nvPicPr>
          <p:cNvPr id="49" name="Google Shape;49;p21"/>
          <p:cNvPicPr preferRelativeResize="0"/>
          <p:nvPr/>
        </p:nvPicPr>
        <p:blipFill rotWithShape="1">
          <a:blip r:embed="rId2">
            <a:alphaModFix/>
          </a:blip>
          <a:srcRect b="0" l="0" r="0" t="0"/>
          <a:stretch/>
        </p:blipFill>
        <p:spPr>
          <a:xfrm>
            <a:off x="0" y="3909847"/>
            <a:ext cx="12192000" cy="2948153"/>
          </a:xfrm>
          <a:prstGeom prst="rect">
            <a:avLst/>
          </a:prstGeom>
          <a:noFill/>
          <a:ln>
            <a:noFill/>
          </a:ln>
        </p:spPr>
      </p:pic>
      <p:sp>
        <p:nvSpPr>
          <p:cNvPr id="50" name="Google Shape;50;p21"/>
          <p:cNvSpPr txBox="1"/>
          <p:nvPr/>
        </p:nvSpPr>
        <p:spPr>
          <a:xfrm>
            <a:off x="3333602" y="2619969"/>
            <a:ext cx="552479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chemeClr val="accent1"/>
                </a:solidFill>
                <a:latin typeface="Arial"/>
                <a:ea typeface="Arial"/>
                <a:cs typeface="Arial"/>
                <a:sym typeface="Arial"/>
              </a:rPr>
              <a:t>Thank You</a:t>
            </a:r>
            <a:endParaRPr/>
          </a:p>
        </p:txBody>
      </p:sp>
      <p:pic>
        <p:nvPicPr>
          <p:cNvPr id="51" name="Google Shape;51;p21"/>
          <p:cNvPicPr preferRelativeResize="0"/>
          <p:nvPr/>
        </p:nvPicPr>
        <p:blipFill rotWithShape="1">
          <a:blip r:embed="rId3">
            <a:alphaModFix/>
          </a:blip>
          <a:srcRect b="0" l="0" r="0" t="0"/>
          <a:stretch/>
        </p:blipFill>
        <p:spPr>
          <a:xfrm>
            <a:off x="10153577" y="347267"/>
            <a:ext cx="1829195" cy="584326"/>
          </a:xfrm>
          <a:prstGeom prst="rect">
            <a:avLst/>
          </a:prstGeom>
          <a:noFill/>
          <a:ln>
            <a:noFill/>
          </a:ln>
        </p:spPr>
      </p:pic>
      <p:pic>
        <p:nvPicPr>
          <p:cNvPr descr="Logo&#10;&#10;Description automatically generated" id="52" name="Google Shape;52;p21"/>
          <p:cNvPicPr preferRelativeResize="0"/>
          <p:nvPr/>
        </p:nvPicPr>
        <p:blipFill rotWithShape="1">
          <a:blip r:embed="rId4">
            <a:alphaModFix/>
          </a:blip>
          <a:srcRect b="0" l="0" r="0" t="0"/>
          <a:stretch/>
        </p:blipFill>
        <p:spPr>
          <a:xfrm>
            <a:off x="209228" y="344036"/>
            <a:ext cx="1776329" cy="690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osure NDA">
  <p:cSld name="Legal Disclosure NDA">
    <p:spTree>
      <p:nvGrpSpPr>
        <p:cNvPr id="53" name="Shape 53"/>
        <p:cNvGrpSpPr/>
        <p:nvPr/>
      </p:nvGrpSpPr>
      <p:grpSpPr>
        <a:xfrm>
          <a:off x="0" y="0"/>
          <a:ext cx="0" cy="0"/>
          <a:chOff x="0" y="0"/>
          <a:chExt cx="0" cy="0"/>
        </a:xfrm>
      </p:grpSpPr>
      <p:sp>
        <p:nvSpPr>
          <p:cNvPr id="54" name="Google Shape;54;p22"/>
          <p:cNvSpPr/>
          <p:nvPr/>
        </p:nvSpPr>
        <p:spPr>
          <a:xfrm>
            <a:off x="438150" y="463062"/>
            <a:ext cx="11315700" cy="5340349"/>
          </a:xfrm>
          <a:prstGeom prst="rect">
            <a:avLst/>
          </a:prstGeom>
          <a:noFill/>
          <a:ln>
            <a:noFill/>
          </a:ln>
        </p:spPr>
        <p:txBody>
          <a:bodyPr anchorCtr="0" anchor="t" bIns="60950" lIns="121900" spcFirstLastPara="1" rIns="121900" wrap="square" tIns="60950">
            <a:noAutofit/>
          </a:bodyPr>
          <a:lstStyle/>
          <a:p>
            <a:pPr indent="-342900" lvl="0" marL="342900" marR="0" rtl="0" algn="l">
              <a:spcBef>
                <a:spcPts val="0"/>
              </a:spcBef>
              <a:spcAft>
                <a:spcPts val="0"/>
              </a:spcAft>
              <a:buClr>
                <a:schemeClr val="dk1"/>
              </a:buClr>
              <a:buSzPts val="3200"/>
              <a:buFont typeface="Arial"/>
              <a:buNone/>
            </a:pPr>
            <a:r>
              <a:rPr b="1" lang="zh-TW" sz="3200">
                <a:solidFill>
                  <a:schemeClr val="dk1"/>
                </a:solidFill>
                <a:latin typeface="Arial"/>
                <a:ea typeface="Arial"/>
                <a:cs typeface="Arial"/>
                <a:sym typeface="Arial"/>
              </a:rPr>
              <a:t>CONFIDENTIAL INFORMATION</a:t>
            </a:r>
            <a:endParaRPr/>
          </a:p>
          <a:p>
            <a:pPr indent="0" lvl="0" marL="0" marR="0" rtl="0" algn="l">
              <a:spcBef>
                <a:spcPts val="440"/>
              </a:spcBef>
              <a:spcAft>
                <a:spcPts val="0"/>
              </a:spcAft>
              <a:buClr>
                <a:schemeClr val="dk1"/>
              </a:buClr>
              <a:buSzPts val="2200"/>
              <a:buFont typeface="Arial"/>
              <a:buNone/>
            </a:pPr>
            <a:r>
              <a:rPr lang="zh-TW" sz="2200">
                <a:solidFill>
                  <a:schemeClr val="dk1"/>
                </a:solidFill>
                <a:latin typeface="Arial"/>
                <a:ea typeface="Arial"/>
                <a:cs typeface="Arial"/>
                <a:sym typeface="Arial"/>
              </a:rPr>
              <a:t>The information contained in this presentation is the confidential and proprietary information of Synopsys. You are not permitted to disseminate or use any of </a:t>
            </a:r>
            <a:br>
              <a:rPr lang="zh-TW" sz="2200">
                <a:solidFill>
                  <a:schemeClr val="dk1"/>
                </a:solidFill>
                <a:latin typeface="Arial"/>
                <a:ea typeface="Arial"/>
                <a:cs typeface="Arial"/>
                <a:sym typeface="Arial"/>
              </a:rPr>
            </a:br>
            <a:r>
              <a:rPr lang="zh-TW" sz="2200">
                <a:solidFill>
                  <a:schemeClr val="dk1"/>
                </a:solidFill>
                <a:latin typeface="Arial"/>
                <a:ea typeface="Arial"/>
                <a:cs typeface="Arial"/>
                <a:sym typeface="Arial"/>
              </a:rPr>
              <a:t>the information provided to you in this presentation outside of Synopsys </a:t>
            </a:r>
            <a:br>
              <a:rPr lang="zh-TW" sz="2200">
                <a:solidFill>
                  <a:schemeClr val="dk1"/>
                </a:solidFill>
                <a:latin typeface="Arial"/>
                <a:ea typeface="Arial"/>
                <a:cs typeface="Arial"/>
                <a:sym typeface="Arial"/>
              </a:rPr>
            </a:br>
            <a:r>
              <a:rPr lang="zh-TW" sz="2200">
                <a:solidFill>
                  <a:schemeClr val="dk1"/>
                </a:solidFill>
                <a:latin typeface="Arial"/>
                <a:ea typeface="Arial"/>
                <a:cs typeface="Arial"/>
                <a:sym typeface="Arial"/>
              </a:rPr>
              <a:t>without prior written authorization. </a:t>
            </a:r>
            <a:endParaRPr/>
          </a:p>
          <a:p>
            <a:pPr indent="-342900" lvl="0" marL="342900" marR="0" rtl="0" algn="l">
              <a:spcBef>
                <a:spcPts val="480"/>
              </a:spcBef>
              <a:spcAft>
                <a:spcPts val="0"/>
              </a:spcAft>
              <a:buClr>
                <a:schemeClr val="dk1"/>
              </a:buClr>
              <a:buSzPts val="2400"/>
              <a:buFont typeface="Arial"/>
              <a:buNone/>
            </a:pPr>
            <a:r>
              <a:rPr lang="zh-TW" sz="2400">
                <a:solidFill>
                  <a:schemeClr val="dk1"/>
                </a:solidFill>
                <a:latin typeface="Arial"/>
                <a:ea typeface="Arial"/>
                <a:cs typeface="Arial"/>
                <a:sym typeface="Arial"/>
              </a:rPr>
              <a:t> </a:t>
            </a:r>
            <a:endParaRPr/>
          </a:p>
          <a:p>
            <a:pPr indent="-342900" lvl="0" marL="342900" marR="0" rtl="0" algn="l">
              <a:spcBef>
                <a:spcPts val="640"/>
              </a:spcBef>
              <a:spcAft>
                <a:spcPts val="0"/>
              </a:spcAft>
              <a:buClr>
                <a:schemeClr val="dk1"/>
              </a:buClr>
              <a:buSzPts val="3200"/>
              <a:buFont typeface="Arial"/>
              <a:buNone/>
            </a:pPr>
            <a:r>
              <a:rPr b="1" lang="zh-TW" sz="3200">
                <a:solidFill>
                  <a:schemeClr val="dk1"/>
                </a:solidFill>
                <a:latin typeface="Arial"/>
                <a:ea typeface="Arial"/>
                <a:cs typeface="Arial"/>
                <a:sym typeface="Arial"/>
              </a:rPr>
              <a:t>IMPORTANT NOTICE</a:t>
            </a:r>
            <a:endParaRPr/>
          </a:p>
          <a:p>
            <a:pPr indent="0" lvl="0" marL="0" marR="0" rtl="0" algn="l">
              <a:spcBef>
                <a:spcPts val="440"/>
              </a:spcBef>
              <a:spcAft>
                <a:spcPts val="0"/>
              </a:spcAft>
              <a:buClr>
                <a:schemeClr val="dk1"/>
              </a:buClr>
              <a:buSzPts val="2200"/>
              <a:buFont typeface="Arial"/>
              <a:buNone/>
            </a:pPr>
            <a:r>
              <a:rPr lang="zh-TW" sz="2200">
                <a:solidFill>
                  <a:schemeClr val="dk1"/>
                </a:solidFill>
                <a:latin typeface="Arial"/>
                <a:ea typeface="Arial"/>
                <a:cs typeface="Arial"/>
                <a:sym typeface="Aria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a:p>
        </p:txBody>
      </p:sp>
      <p:sp>
        <p:nvSpPr>
          <p:cNvPr id="55" name="Google Shape;55;p22"/>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7392">
          <p15:clr>
            <a:srgbClr val="5ACBF0"/>
          </p15:clr>
        </p15:guide>
        <p15:guide id="2" orient="horz" pos="3888">
          <p15:clr>
            <a:srgbClr val="5ACBF0"/>
          </p15:clr>
        </p15:guide>
        <p15:guide id="3" orient="horz" pos="372">
          <p15:clr>
            <a:srgbClr val="5ACBF0"/>
          </p15:clr>
        </p15:guide>
        <p15:guide id="4"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23"/>
          <p:cNvSpPr/>
          <p:nvPr/>
        </p:nvSpPr>
        <p:spPr>
          <a:xfrm>
            <a:off x="0" y="921262"/>
            <a:ext cx="12192000" cy="32004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 name="Google Shape;58;p23"/>
          <p:cNvPicPr preferRelativeResize="0"/>
          <p:nvPr/>
        </p:nvPicPr>
        <p:blipFill rotWithShape="1">
          <a:blip r:embed="rId2">
            <a:alphaModFix/>
          </a:blip>
          <a:srcRect b="0" l="0" r="0" t="0"/>
          <a:stretch/>
        </p:blipFill>
        <p:spPr>
          <a:xfrm>
            <a:off x="10856088" y="921262"/>
            <a:ext cx="1339461" cy="3200400"/>
          </a:xfrm>
          <a:prstGeom prst="rect">
            <a:avLst/>
          </a:prstGeom>
          <a:noFill/>
          <a:ln>
            <a:noFill/>
          </a:ln>
        </p:spPr>
      </p:pic>
      <p:sp>
        <p:nvSpPr>
          <p:cNvPr id="59" name="Google Shape;59;p23"/>
          <p:cNvSpPr txBox="1"/>
          <p:nvPr>
            <p:ph type="title"/>
          </p:nvPr>
        </p:nvSpPr>
        <p:spPr>
          <a:xfrm>
            <a:off x="456877" y="1617298"/>
            <a:ext cx="10319339" cy="100132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Arial"/>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456877" y="2618620"/>
            <a:ext cx="10319339" cy="120275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00"/>
              </a:spcBef>
              <a:spcAft>
                <a:spcPts val="0"/>
              </a:spcAft>
              <a:buSzPts val="2800"/>
              <a:buNone/>
              <a:defRPr sz="2800">
                <a:solidFill>
                  <a:schemeClr val="dk1"/>
                </a:solidFill>
              </a:defRPr>
            </a:lvl1pPr>
            <a:lvl2pPr indent="-228600" lvl="1" marL="914400" algn="l">
              <a:lnSpc>
                <a:spcPct val="100000"/>
              </a:lnSpc>
              <a:spcBef>
                <a:spcPts val="600"/>
              </a:spcBef>
              <a:spcAft>
                <a:spcPts val="0"/>
              </a:spcAft>
              <a:buSzPts val="2000"/>
              <a:buNone/>
              <a:defRPr sz="2000">
                <a:solidFill>
                  <a:srgbClr val="888888"/>
                </a:solidFill>
              </a:defRPr>
            </a:lvl2pPr>
            <a:lvl3pPr indent="-228600" lvl="2" marL="1371600" algn="l">
              <a:lnSpc>
                <a:spcPct val="100000"/>
              </a:lnSpc>
              <a:spcBef>
                <a:spcPts val="600"/>
              </a:spcBef>
              <a:spcAft>
                <a:spcPts val="0"/>
              </a:spcAft>
              <a:buSzPts val="1800"/>
              <a:buNone/>
              <a:defRPr sz="1800">
                <a:solidFill>
                  <a:srgbClr val="888888"/>
                </a:solidFill>
              </a:defRPr>
            </a:lvl3pPr>
            <a:lvl4pPr indent="-228600" lvl="3" marL="1828800" algn="l">
              <a:lnSpc>
                <a:spcPct val="100000"/>
              </a:lnSpc>
              <a:spcBef>
                <a:spcPts val="336"/>
              </a:spcBef>
              <a:spcAft>
                <a:spcPts val="0"/>
              </a:spcAft>
              <a:buSzPts val="1600"/>
              <a:buNone/>
              <a:defRPr sz="1600">
                <a:solidFill>
                  <a:srgbClr val="888888"/>
                </a:solidFill>
              </a:defRPr>
            </a:lvl4pPr>
            <a:lvl5pPr indent="-228600" lvl="4" marL="2286000" algn="l">
              <a:lnSpc>
                <a:spcPct val="100000"/>
              </a:lnSpc>
              <a:spcBef>
                <a:spcPts val="336"/>
              </a:spcBef>
              <a:spcAft>
                <a:spcPts val="0"/>
              </a:spcAft>
              <a:buSzPts val="1600"/>
              <a:buNone/>
              <a:defRPr sz="1600">
                <a:solidFill>
                  <a:srgbClr val="888888"/>
                </a:solidFill>
              </a:defRPr>
            </a:lvl5pPr>
            <a:lvl6pPr indent="-228600" lvl="5" marL="2743200" algn="l">
              <a:lnSpc>
                <a:spcPct val="100000"/>
              </a:lnSpc>
              <a:spcBef>
                <a:spcPts val="336"/>
              </a:spcBef>
              <a:spcAft>
                <a:spcPts val="0"/>
              </a:spcAft>
              <a:buSzPts val="1600"/>
              <a:buNone/>
              <a:defRPr sz="1600">
                <a:solidFill>
                  <a:srgbClr val="888888"/>
                </a:solidFill>
              </a:defRPr>
            </a:lvl6pPr>
            <a:lvl7pPr indent="-228600" lvl="6" marL="3200400" algn="l">
              <a:lnSpc>
                <a:spcPct val="100000"/>
              </a:lnSpc>
              <a:spcBef>
                <a:spcPts val="336"/>
              </a:spcBef>
              <a:spcAft>
                <a:spcPts val="0"/>
              </a:spcAft>
              <a:buSzPts val="1600"/>
              <a:buNone/>
              <a:defRPr sz="1600">
                <a:solidFill>
                  <a:srgbClr val="888888"/>
                </a:solidFill>
              </a:defRPr>
            </a:lvl7pPr>
            <a:lvl8pPr indent="-228600" lvl="7" marL="3657600" algn="l">
              <a:lnSpc>
                <a:spcPct val="100000"/>
              </a:lnSpc>
              <a:spcBef>
                <a:spcPts val="336"/>
              </a:spcBef>
              <a:spcAft>
                <a:spcPts val="0"/>
              </a:spcAft>
              <a:buSzPts val="1600"/>
              <a:buNone/>
              <a:defRPr sz="1600">
                <a:solidFill>
                  <a:srgbClr val="888888"/>
                </a:solidFill>
              </a:defRPr>
            </a:lvl8pPr>
            <a:lvl9pPr indent="-228600" lvl="8" marL="4114800" algn="l">
              <a:lnSpc>
                <a:spcPct val="100000"/>
              </a:lnSpc>
              <a:spcBef>
                <a:spcPts val="336"/>
              </a:spcBef>
              <a:spcAft>
                <a:spcPts val="0"/>
              </a:spcAft>
              <a:buSzPts val="1600"/>
              <a:buNone/>
              <a:defRPr sz="1600">
                <a:solidFill>
                  <a:srgbClr val="888888"/>
                </a:solidFill>
              </a:defRPr>
            </a:lvl9pPr>
          </a:lstStyle>
          <a:p/>
        </p:txBody>
      </p:sp>
      <p:sp>
        <p:nvSpPr>
          <p:cNvPr id="61" name="Google Shape;61;p23"/>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62" name="Shape 62"/>
        <p:cNvGrpSpPr/>
        <p:nvPr/>
      </p:nvGrpSpPr>
      <p:grpSpPr>
        <a:xfrm>
          <a:off x="0" y="0"/>
          <a:ext cx="0" cy="0"/>
          <a:chOff x="0" y="0"/>
          <a:chExt cx="0" cy="0"/>
        </a:xfrm>
      </p:grpSpPr>
      <p:sp>
        <p:nvSpPr>
          <p:cNvPr id="63" name="Google Shape;63;p24"/>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4"/>
          <p:cNvSpPr txBox="1"/>
          <p:nvPr>
            <p:ph idx="1" type="body"/>
          </p:nvPr>
        </p:nvSpPr>
        <p:spPr>
          <a:xfrm>
            <a:off x="456555" y="1005839"/>
            <a:ext cx="11278244"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65" name="Google Shape;65;p24"/>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66" name="Shape 66"/>
        <p:cNvGrpSpPr/>
        <p:nvPr/>
      </p:nvGrpSpPr>
      <p:grpSpPr>
        <a:xfrm>
          <a:off x="0" y="0"/>
          <a:ext cx="0" cy="0"/>
          <a:chOff x="0" y="0"/>
          <a:chExt cx="0" cy="0"/>
        </a:xfrm>
      </p:grpSpPr>
      <p:sp>
        <p:nvSpPr>
          <p:cNvPr id="67" name="Google Shape;67;p25"/>
          <p:cNvSpPr txBox="1"/>
          <p:nvPr>
            <p:ph idx="1" type="body"/>
          </p:nvPr>
        </p:nvSpPr>
        <p:spPr>
          <a:xfrm>
            <a:off x="456555" y="1554480"/>
            <a:ext cx="11278244" cy="484632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17500" lvl="3" marL="1828800" algn="l">
              <a:lnSpc>
                <a:spcPct val="100000"/>
              </a:lnSpc>
              <a:spcBef>
                <a:spcPts val="336"/>
              </a:spcBef>
              <a:spcAft>
                <a:spcPts val="0"/>
              </a:spcAft>
              <a:buSzPts val="1400"/>
              <a:buChar char="–"/>
              <a:defRPr/>
            </a:lvl4pPr>
            <a:lvl5pPr indent="-317500" lvl="4" marL="2286000" algn="l">
              <a:lnSpc>
                <a:spcPct val="100000"/>
              </a:lnSpc>
              <a:spcBef>
                <a:spcPts val="336"/>
              </a:spcBef>
              <a:spcAft>
                <a:spcPts val="0"/>
              </a:spcAft>
              <a:buSzPts val="1400"/>
              <a:buChar char="–"/>
              <a:defRPr/>
            </a:lvl5pPr>
            <a:lvl6pPr indent="-317500" lvl="5" marL="2743200" algn="l">
              <a:lnSpc>
                <a:spcPct val="100000"/>
              </a:lnSpc>
              <a:spcBef>
                <a:spcPts val="336"/>
              </a:spcBef>
              <a:spcAft>
                <a:spcPts val="0"/>
              </a:spcAft>
              <a:buSzPts val="1400"/>
              <a:buChar char="–"/>
              <a:defRPr/>
            </a:lvl6pPr>
            <a:lvl7pPr indent="-342900" lvl="6" marL="3200400" algn="l">
              <a:lnSpc>
                <a:spcPct val="100000"/>
              </a:lnSpc>
              <a:spcBef>
                <a:spcPts val="336"/>
              </a:spcBef>
              <a:spcAft>
                <a:spcPts val="0"/>
              </a:spcAft>
              <a:buSzPts val="1800"/>
              <a:buChar char="–"/>
              <a:defRPr/>
            </a:lvl7pPr>
            <a:lvl8pPr indent="-342900" lvl="7" marL="3657600" algn="l">
              <a:lnSpc>
                <a:spcPct val="100000"/>
              </a:lnSpc>
              <a:spcBef>
                <a:spcPts val="336"/>
              </a:spcBef>
              <a:spcAft>
                <a:spcPts val="0"/>
              </a:spcAft>
              <a:buSzPts val="1800"/>
              <a:buChar char="–"/>
              <a:defRPr/>
            </a:lvl8pPr>
            <a:lvl9pPr indent="-342900" lvl="8" marL="4114800" algn="l">
              <a:lnSpc>
                <a:spcPct val="100000"/>
              </a:lnSpc>
              <a:spcBef>
                <a:spcPts val="336"/>
              </a:spcBef>
              <a:spcAft>
                <a:spcPts val="0"/>
              </a:spcAft>
              <a:buSzPts val="1800"/>
              <a:buChar char="–"/>
              <a:defRPr/>
            </a:lvl9pPr>
          </a:lstStyle>
          <a:p/>
        </p:txBody>
      </p:sp>
      <p:sp>
        <p:nvSpPr>
          <p:cNvPr id="68" name="Google Shape;68;p25"/>
          <p:cNvSpPr txBox="1"/>
          <p:nvPr>
            <p:ph idx="2" type="body"/>
          </p:nvPr>
        </p:nvSpPr>
        <p:spPr>
          <a:xfrm>
            <a:off x="456555" y="1005839"/>
            <a:ext cx="11278244" cy="36576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SzPts val="2200"/>
              <a:buFont typeface="Arial"/>
              <a:buNone/>
              <a:defRPr i="0" sz="2200">
                <a:solidFill>
                  <a:schemeClr val="dk1"/>
                </a:solidFill>
              </a:defRPr>
            </a:lvl1pPr>
            <a:lvl2pPr indent="-228600" lvl="1" marL="914400" algn="l">
              <a:lnSpc>
                <a:spcPct val="100000"/>
              </a:lnSpc>
              <a:spcBef>
                <a:spcPts val="0"/>
              </a:spcBef>
              <a:spcAft>
                <a:spcPts val="0"/>
              </a:spcAft>
              <a:buSzPts val="2400"/>
              <a:buNone/>
              <a:defRPr sz="2400">
                <a:solidFill>
                  <a:srgbClr val="595959"/>
                </a:solidFill>
              </a:defRPr>
            </a:lvl2pPr>
            <a:lvl3pPr indent="-228600" lvl="2" marL="1371600" algn="l">
              <a:lnSpc>
                <a:spcPct val="100000"/>
              </a:lnSpc>
              <a:spcBef>
                <a:spcPts val="0"/>
              </a:spcBef>
              <a:spcAft>
                <a:spcPts val="0"/>
              </a:spcAft>
              <a:buSzPts val="2400"/>
              <a:buNone/>
              <a:defRPr sz="2400">
                <a:solidFill>
                  <a:srgbClr val="595959"/>
                </a:solidFill>
              </a:defRPr>
            </a:lvl3pPr>
            <a:lvl4pPr indent="-228600" lvl="3" marL="1828800" algn="l">
              <a:lnSpc>
                <a:spcPct val="100000"/>
              </a:lnSpc>
              <a:spcBef>
                <a:spcPts val="0"/>
              </a:spcBef>
              <a:spcAft>
                <a:spcPts val="0"/>
              </a:spcAft>
              <a:buSzPts val="2400"/>
              <a:buNone/>
              <a:defRPr sz="2400">
                <a:solidFill>
                  <a:srgbClr val="595959"/>
                </a:solidFill>
              </a:defRPr>
            </a:lvl4pPr>
            <a:lvl5pPr indent="-228600" lvl="4" marL="2286000" algn="l">
              <a:lnSpc>
                <a:spcPct val="100000"/>
              </a:lnSpc>
              <a:spcBef>
                <a:spcPts val="0"/>
              </a:spcBef>
              <a:spcAft>
                <a:spcPts val="0"/>
              </a:spcAft>
              <a:buSzPts val="2400"/>
              <a:buNone/>
              <a:defRPr sz="2400">
                <a:solidFill>
                  <a:srgbClr val="595959"/>
                </a:solidFill>
              </a:defRPr>
            </a:lvl5pPr>
            <a:lvl6pPr indent="-228600" lvl="5" marL="2743200" algn="l">
              <a:lnSpc>
                <a:spcPct val="100000"/>
              </a:lnSpc>
              <a:spcBef>
                <a:spcPts val="0"/>
              </a:spcBef>
              <a:spcAft>
                <a:spcPts val="0"/>
              </a:spcAft>
              <a:buSzPts val="2400"/>
              <a:buNone/>
              <a:defRPr sz="2400">
                <a:solidFill>
                  <a:srgbClr val="595959"/>
                </a:solidFill>
              </a:defRPr>
            </a:lvl6pPr>
            <a:lvl7pPr indent="-228600" lvl="6" marL="3200400" algn="l">
              <a:lnSpc>
                <a:spcPct val="100000"/>
              </a:lnSpc>
              <a:spcBef>
                <a:spcPts val="0"/>
              </a:spcBef>
              <a:spcAft>
                <a:spcPts val="0"/>
              </a:spcAft>
              <a:buSzPts val="2400"/>
              <a:buNone/>
              <a:defRPr sz="2400">
                <a:solidFill>
                  <a:srgbClr val="595959"/>
                </a:solidFill>
              </a:defRPr>
            </a:lvl7pPr>
            <a:lvl8pPr indent="-228600" lvl="7" marL="3657600" algn="l">
              <a:lnSpc>
                <a:spcPct val="100000"/>
              </a:lnSpc>
              <a:spcBef>
                <a:spcPts val="0"/>
              </a:spcBef>
              <a:spcAft>
                <a:spcPts val="0"/>
              </a:spcAft>
              <a:buSzPts val="2400"/>
              <a:buNone/>
              <a:defRPr sz="2400">
                <a:solidFill>
                  <a:srgbClr val="595959"/>
                </a:solidFill>
              </a:defRPr>
            </a:lvl8pPr>
            <a:lvl9pPr indent="-228600" lvl="8" marL="4114800" algn="l">
              <a:lnSpc>
                <a:spcPct val="100000"/>
              </a:lnSpc>
              <a:spcBef>
                <a:spcPts val="0"/>
              </a:spcBef>
              <a:spcAft>
                <a:spcPts val="0"/>
              </a:spcAft>
              <a:buSzPts val="2400"/>
              <a:buNone/>
              <a:defRPr sz="2400">
                <a:solidFill>
                  <a:srgbClr val="595959"/>
                </a:solidFill>
              </a:defRPr>
            </a:lvl9pPr>
          </a:lstStyle>
          <a:p/>
        </p:txBody>
      </p:sp>
      <p:sp>
        <p:nvSpPr>
          <p:cNvPr id="69" name="Google Shape;69;p25"/>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nvSpPr>
        <p:spPr>
          <a:xfrm>
            <a:off x="2921000" y="6590224"/>
            <a:ext cx="6350000" cy="2457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800">
                <a:solidFill>
                  <a:srgbClr val="7F7F7F"/>
                </a:solidFill>
                <a:latin typeface="Arial"/>
                <a:ea typeface="Arial"/>
                <a:cs typeface="Arial"/>
                <a:sym typeface="Arial"/>
              </a:rPr>
              <a:t>Synopsys Confidential Information</a:t>
            </a:r>
            <a:endParaRPr/>
          </a:p>
        </p:txBody>
      </p:sp>
    </p:spTree>
  </p:cSld>
  <p:clrMapOvr>
    <a:masterClrMapping/>
  </p:clrMapOvr>
  <p:extLst>
    <p:ext uri="{DCECCB84-F9BA-43D5-87BE-67443E8EF086}">
      <p15:sldGuideLst>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457200" y="0"/>
            <a:ext cx="11277922" cy="100584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456555" y="1554480"/>
            <a:ext cx="11278244" cy="484632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336"/>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 name="Google Shape;12;p16"/>
          <p:cNvSpPr txBox="1"/>
          <p:nvPr/>
        </p:nvSpPr>
        <p:spPr>
          <a:xfrm>
            <a:off x="10293026" y="6605399"/>
            <a:ext cx="135301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TW" sz="800" u="none" cap="none" strike="noStrike">
                <a:solidFill>
                  <a:srgbClr val="7F7F7F"/>
                </a:solidFill>
                <a:latin typeface="Arial"/>
                <a:ea typeface="Arial"/>
                <a:cs typeface="Arial"/>
                <a:sym typeface="Arial"/>
              </a:rPr>
              <a:t>© 2022 Synopsys, Inc. </a:t>
            </a:r>
            <a:endParaRPr/>
          </a:p>
        </p:txBody>
      </p:sp>
      <p:sp>
        <p:nvSpPr>
          <p:cNvPr id="13" name="Google Shape;13;p16"/>
          <p:cNvSpPr txBox="1"/>
          <p:nvPr/>
        </p:nvSpPr>
        <p:spPr>
          <a:xfrm>
            <a:off x="11308403" y="6605399"/>
            <a:ext cx="85344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lang="zh-TW" sz="800">
                <a:solidFill>
                  <a:srgbClr val="7F7F7F"/>
                </a:solidFill>
                <a:latin typeface="Arial"/>
                <a:ea typeface="Arial"/>
                <a:cs typeface="Arial"/>
                <a:sym typeface="Arial"/>
              </a:rPr>
              <a:t>‹#›</a:t>
            </a:fld>
            <a:endParaRPr sz="800">
              <a:solidFill>
                <a:srgbClr val="7F7F7F"/>
              </a:solidFill>
              <a:latin typeface="Arial"/>
              <a:ea typeface="Arial"/>
              <a:cs typeface="Arial"/>
              <a:sym typeface="Arial"/>
            </a:endParaRPr>
          </a:p>
        </p:txBody>
      </p:sp>
      <p:sp>
        <p:nvSpPr>
          <p:cNvPr id="14" name="Google Shape;14;p16"/>
          <p:cNvSpPr/>
          <p:nvPr/>
        </p:nvSpPr>
        <p:spPr>
          <a:xfrm>
            <a:off x="-1588" y="6629402"/>
            <a:ext cx="458788" cy="228599"/>
          </a:xfrm>
          <a:custGeom>
            <a:rect b="b" l="l" r="r" t="t"/>
            <a:pathLst>
              <a:path extrusionOk="0" h="228599" w="458788">
                <a:moveTo>
                  <a:pt x="0" y="0"/>
                </a:moveTo>
                <a:lnTo>
                  <a:pt x="458788" y="0"/>
                </a:lnTo>
                <a:lnTo>
                  <a:pt x="375500" y="228599"/>
                </a:lnTo>
                <a:lnTo>
                  <a:pt x="0" y="228599"/>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 name="Google Shape;15;p16"/>
          <p:cNvGrpSpPr/>
          <p:nvPr/>
        </p:nvGrpSpPr>
        <p:grpSpPr>
          <a:xfrm>
            <a:off x="521037" y="6675438"/>
            <a:ext cx="629606" cy="136522"/>
            <a:chOff x="973138" y="5000626"/>
            <a:chExt cx="3506788" cy="760412"/>
          </a:xfrm>
        </p:grpSpPr>
        <p:sp>
          <p:nvSpPr>
            <p:cNvPr id="16" name="Google Shape;16;p16"/>
            <p:cNvSpPr/>
            <p:nvPr/>
          </p:nvSpPr>
          <p:spPr>
            <a:xfrm>
              <a:off x="973138" y="5000626"/>
              <a:ext cx="357188" cy="612775"/>
            </a:xfrm>
            <a:custGeom>
              <a:rect b="b" l="l" r="r" t="t"/>
              <a:pathLst>
                <a:path extrusionOk="0" h="771" w="45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6"/>
            <p:cNvSpPr/>
            <p:nvPr/>
          </p:nvSpPr>
          <p:spPr>
            <a:xfrm>
              <a:off x="2282826" y="5000626"/>
              <a:ext cx="387350" cy="611188"/>
            </a:xfrm>
            <a:custGeom>
              <a:rect b="b" l="l" r="r" t="t"/>
              <a:pathLst>
                <a:path extrusionOk="0" h="772" w="489">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6"/>
            <p:cNvSpPr/>
            <p:nvPr/>
          </p:nvSpPr>
          <p:spPr>
            <a:xfrm>
              <a:off x="2730501" y="5005388"/>
              <a:ext cx="360363" cy="603250"/>
            </a:xfrm>
            <a:custGeom>
              <a:rect b="b" l="l" r="r" t="t"/>
              <a:pathLst>
                <a:path extrusionOk="0" h="759" w="454">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6"/>
            <p:cNvSpPr/>
            <p:nvPr/>
          </p:nvSpPr>
          <p:spPr>
            <a:xfrm>
              <a:off x="3121026" y="5000626"/>
              <a:ext cx="358775" cy="611188"/>
            </a:xfrm>
            <a:custGeom>
              <a:rect b="b" l="l" r="r" t="t"/>
              <a:pathLst>
                <a:path extrusionOk="0" h="772" w="451">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6"/>
            <p:cNvSpPr/>
            <p:nvPr/>
          </p:nvSpPr>
          <p:spPr>
            <a:xfrm>
              <a:off x="3935413" y="5000626"/>
              <a:ext cx="358775" cy="611188"/>
            </a:xfrm>
            <a:custGeom>
              <a:rect b="b" l="l" r="r" t="t"/>
              <a:pathLst>
                <a:path extrusionOk="0" h="772" w="451">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6"/>
            <p:cNvSpPr/>
            <p:nvPr/>
          </p:nvSpPr>
          <p:spPr>
            <a:xfrm>
              <a:off x="1430338" y="5005388"/>
              <a:ext cx="352425" cy="755650"/>
            </a:xfrm>
            <a:custGeom>
              <a:rect b="b" l="l" r="r" t="t"/>
              <a:pathLst>
                <a:path extrusionOk="0" h="952" w="443">
                  <a:moveTo>
                    <a:pt x="305" y="0"/>
                  </a:moveTo>
                  <a:lnTo>
                    <a:pt x="443" y="0"/>
                  </a:lnTo>
                  <a:lnTo>
                    <a:pt x="138" y="952"/>
                  </a:lnTo>
                  <a:lnTo>
                    <a:pt x="0" y="952"/>
                  </a:lnTo>
                  <a:lnTo>
                    <a:pt x="30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16"/>
            <p:cNvSpPr/>
            <p:nvPr/>
          </p:nvSpPr>
          <p:spPr>
            <a:xfrm>
              <a:off x="1349376" y="5006976"/>
              <a:ext cx="204788" cy="468313"/>
            </a:xfrm>
            <a:custGeom>
              <a:rect b="b" l="l" r="r" t="t"/>
              <a:pathLst>
                <a:path extrusionOk="0" h="591" w="257">
                  <a:moveTo>
                    <a:pt x="0" y="0"/>
                  </a:moveTo>
                  <a:lnTo>
                    <a:pt x="138" y="0"/>
                  </a:lnTo>
                  <a:lnTo>
                    <a:pt x="257" y="373"/>
                  </a:lnTo>
                  <a:lnTo>
                    <a:pt x="188" y="591"/>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6"/>
            <p:cNvSpPr/>
            <p:nvPr/>
          </p:nvSpPr>
          <p:spPr>
            <a:xfrm>
              <a:off x="3578226" y="5005388"/>
              <a:ext cx="352425" cy="755650"/>
            </a:xfrm>
            <a:custGeom>
              <a:rect b="b" l="l" r="r" t="t"/>
              <a:pathLst>
                <a:path extrusionOk="0" h="952" w="444">
                  <a:moveTo>
                    <a:pt x="305" y="0"/>
                  </a:moveTo>
                  <a:lnTo>
                    <a:pt x="444" y="0"/>
                  </a:lnTo>
                  <a:lnTo>
                    <a:pt x="138" y="952"/>
                  </a:lnTo>
                  <a:lnTo>
                    <a:pt x="0" y="952"/>
                  </a:lnTo>
                  <a:lnTo>
                    <a:pt x="30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6"/>
            <p:cNvSpPr/>
            <p:nvPr/>
          </p:nvSpPr>
          <p:spPr>
            <a:xfrm>
              <a:off x="3495676" y="5005388"/>
              <a:ext cx="206375" cy="468313"/>
            </a:xfrm>
            <a:custGeom>
              <a:rect b="b" l="l" r="r" t="t"/>
              <a:pathLst>
                <a:path extrusionOk="0" h="589" w="259">
                  <a:moveTo>
                    <a:pt x="0" y="0"/>
                  </a:moveTo>
                  <a:lnTo>
                    <a:pt x="139" y="0"/>
                  </a:lnTo>
                  <a:lnTo>
                    <a:pt x="259" y="372"/>
                  </a:lnTo>
                  <a:lnTo>
                    <a:pt x="189" y="589"/>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6"/>
            <p:cNvSpPr/>
            <p:nvPr/>
          </p:nvSpPr>
          <p:spPr>
            <a:xfrm>
              <a:off x="1817688" y="5005388"/>
              <a:ext cx="396875" cy="603250"/>
            </a:xfrm>
            <a:custGeom>
              <a:rect b="b" l="l" r="r" t="t"/>
              <a:pathLst>
                <a:path extrusionOk="0" h="759" w="49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6"/>
            <p:cNvSpPr/>
            <p:nvPr/>
          </p:nvSpPr>
          <p:spPr>
            <a:xfrm>
              <a:off x="4337051" y="5010151"/>
              <a:ext cx="142875" cy="139700"/>
            </a:xfrm>
            <a:custGeom>
              <a:rect b="b" l="l" r="r" t="t"/>
              <a:pathLst>
                <a:path extrusionOk="0" h="177" w="180">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9.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doi.org/10.1016/j.ajem.2020.12.060" TargetMode="Externa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nvSpPr>
        <p:spPr>
          <a:xfrm>
            <a:off x="609100" y="4122550"/>
            <a:ext cx="6366300" cy="731400"/>
          </a:xfrm>
          <a:prstGeom prst="rect">
            <a:avLst/>
          </a:prstGeom>
          <a:noFill/>
          <a:ln>
            <a:noFill/>
          </a:ln>
        </p:spPr>
        <p:txBody>
          <a:bodyPr anchorCtr="0" anchor="b" bIns="45700" lIns="91425" spcFirstLastPara="1" rIns="91425" wrap="square" tIns="45700">
            <a:noAutofit/>
          </a:bodyPr>
          <a:lstStyle/>
          <a:p>
            <a:pPr indent="0" lvl="0" marL="0" marR="0" rtl="0" algn="l">
              <a:lnSpc>
                <a:spcPct val="80000"/>
              </a:lnSpc>
              <a:spcBef>
                <a:spcPts val="0"/>
              </a:spcBef>
              <a:spcAft>
                <a:spcPts val="0"/>
              </a:spcAft>
              <a:buClr>
                <a:schemeClr val="dk1"/>
              </a:buClr>
              <a:buSzPts val="1500"/>
              <a:buFont typeface="Arial"/>
              <a:buNone/>
            </a:pPr>
            <a:r>
              <a:rPr lang="zh-TW" sz="2250">
                <a:solidFill>
                  <a:schemeClr val="dk1"/>
                </a:solidFill>
              </a:rPr>
              <a:t>Visionaries - 李元中、莊祥霖、林辰安、戴宸洋</a:t>
            </a:r>
            <a:endParaRPr sz="2250">
              <a:solidFill>
                <a:schemeClr val="dk1"/>
              </a:solidFill>
            </a:endParaRPr>
          </a:p>
          <a:p>
            <a:pPr indent="0" lvl="0" marL="0" marR="0" rtl="0" algn="l">
              <a:lnSpc>
                <a:spcPct val="80000"/>
              </a:lnSpc>
              <a:spcBef>
                <a:spcPts val="0"/>
              </a:spcBef>
              <a:spcAft>
                <a:spcPts val="0"/>
              </a:spcAft>
              <a:buClr>
                <a:schemeClr val="dk1"/>
              </a:buClr>
              <a:buSzPts val="1500"/>
              <a:buFont typeface="Arial"/>
              <a:buNone/>
            </a:pPr>
            <a:r>
              <a:t/>
            </a:r>
            <a:endParaRPr sz="2250">
              <a:solidFill>
                <a:schemeClr val="dk1"/>
              </a:solidFill>
            </a:endParaRPr>
          </a:p>
          <a:p>
            <a:pPr indent="0" lvl="0" marL="0" marR="0" rtl="0" algn="l">
              <a:lnSpc>
                <a:spcPct val="80000"/>
              </a:lnSpc>
              <a:spcBef>
                <a:spcPts val="0"/>
              </a:spcBef>
              <a:spcAft>
                <a:spcPts val="0"/>
              </a:spcAft>
              <a:buClr>
                <a:schemeClr val="dk1"/>
              </a:buClr>
              <a:buSzPts val="1500"/>
              <a:buFont typeface="Arial"/>
              <a:buNone/>
            </a:pPr>
            <a:r>
              <a:rPr lang="zh-TW" sz="2250">
                <a:solidFill>
                  <a:schemeClr val="dk1"/>
                </a:solidFill>
              </a:rPr>
              <a:t>指導老師：溫宏斌教授</a:t>
            </a:r>
            <a:endParaRPr sz="2250">
              <a:solidFill>
                <a:schemeClr val="dk1"/>
              </a:solidFill>
            </a:endParaRPr>
          </a:p>
        </p:txBody>
      </p:sp>
      <p:sp>
        <p:nvSpPr>
          <p:cNvPr id="118" name="Google Shape;118;p1"/>
          <p:cNvSpPr txBox="1"/>
          <p:nvPr>
            <p:ph idx="2" type="body"/>
          </p:nvPr>
        </p:nvSpPr>
        <p:spPr>
          <a:xfrm>
            <a:off x="608955" y="4854062"/>
            <a:ext cx="5525117" cy="396815"/>
          </a:xfrm>
          <a:prstGeom prst="rect">
            <a:avLst/>
          </a:prstGeom>
          <a:noFill/>
          <a:ln>
            <a:noFill/>
          </a:ln>
        </p:spPr>
        <p:txBody>
          <a:bodyPr anchorCtr="0" anchor="b" bIns="45700" lIns="91425" spcFirstLastPara="1" rIns="91425" wrap="square" tIns="45700">
            <a:normAutofit/>
          </a:bodyPr>
          <a:lstStyle/>
          <a:p>
            <a:pPr indent="-173736" lvl="0" marL="173736" rtl="0" algn="l">
              <a:lnSpc>
                <a:spcPct val="100000"/>
              </a:lnSpc>
              <a:spcBef>
                <a:spcPts val="0"/>
              </a:spcBef>
              <a:spcAft>
                <a:spcPts val="0"/>
              </a:spcAft>
              <a:buSzPts val="2000"/>
              <a:buNone/>
            </a:pPr>
            <a:r>
              <a:rPr lang="zh-TW"/>
              <a:t>2022/7/22</a:t>
            </a:r>
            <a:endParaRPr/>
          </a:p>
        </p:txBody>
      </p:sp>
      <p:sp>
        <p:nvSpPr>
          <p:cNvPr id="119" name="Google Shape;119;p1"/>
          <p:cNvSpPr txBox="1"/>
          <p:nvPr/>
        </p:nvSpPr>
        <p:spPr>
          <a:xfrm>
            <a:off x="608950" y="3134879"/>
            <a:ext cx="11278500" cy="570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Arial"/>
              <a:buNone/>
            </a:pPr>
            <a:r>
              <a:rPr b="1" lang="zh-TW" sz="2800">
                <a:solidFill>
                  <a:schemeClr val="dk1"/>
                </a:solidFill>
              </a:rPr>
              <a:t>COVIDENTITY -- 新型冠狀病毒篩檢X身分辨識X深度學習</a:t>
            </a:r>
            <a:endParaRPr b="0" sz="2800">
              <a:solidFill>
                <a:schemeClr val="dk1"/>
              </a:solidFill>
              <a:latin typeface="Arial"/>
              <a:ea typeface="Arial"/>
              <a:cs typeface="Arial"/>
              <a:sym typeface="Arial"/>
            </a:endParaRPr>
          </a:p>
        </p:txBody>
      </p:sp>
      <p:sp>
        <p:nvSpPr>
          <p:cNvPr id="120" name="Google Shape;120;p1"/>
          <p:cNvSpPr txBox="1"/>
          <p:nvPr/>
        </p:nvSpPr>
        <p:spPr>
          <a:xfrm>
            <a:off x="608955" y="1299794"/>
            <a:ext cx="11278567" cy="1828800"/>
          </a:xfrm>
          <a:prstGeom prst="rect">
            <a:avLst/>
          </a:prstGeom>
          <a:noFill/>
          <a:ln>
            <a:noFill/>
          </a:ln>
        </p:spPr>
        <p:txBody>
          <a:bodyPr anchorCtr="0" anchor="b" bIns="45700" lIns="91425" spcFirstLastPara="1" rIns="91425" wrap="square" tIns="45700">
            <a:normAutofit/>
          </a:bodyPr>
          <a:lstStyle/>
          <a:p>
            <a:pPr indent="0" lvl="0" marL="0" marR="0" rtl="0" algn="l">
              <a:lnSpc>
                <a:spcPct val="127777"/>
              </a:lnSpc>
              <a:spcBef>
                <a:spcPts val="0"/>
              </a:spcBef>
              <a:spcAft>
                <a:spcPts val="0"/>
              </a:spcAft>
              <a:buClr>
                <a:schemeClr val="dk1"/>
              </a:buClr>
              <a:buSzPts val="1100"/>
              <a:buFont typeface="Arial"/>
              <a:buNone/>
            </a:pPr>
            <a:r>
              <a:rPr b="1" lang="zh-TW" sz="3600">
                <a:solidFill>
                  <a:schemeClr val="accent1"/>
                </a:solidFill>
              </a:rPr>
              <a:t>2022 Synopsys ARC 盃 AIoT 設計應用競賽</a:t>
            </a:r>
            <a:br>
              <a:rPr b="1" lang="zh-TW" sz="3600">
                <a:solidFill>
                  <a:schemeClr val="accent1"/>
                </a:solidFill>
              </a:rPr>
            </a:br>
            <a:r>
              <a:rPr b="1" lang="zh-TW" sz="3600">
                <a:solidFill>
                  <a:schemeClr val="accent1"/>
                </a:solidFill>
              </a:rPr>
              <a:t>決賽作品</a:t>
            </a:r>
            <a:endParaRPr b="1" sz="36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3dd9baff95_1_0"/>
          <p:cNvSpPr txBox="1"/>
          <p:nvPr>
            <p:ph idx="1" type="body"/>
          </p:nvPr>
        </p:nvSpPr>
        <p:spPr>
          <a:xfrm>
            <a:off x="456550" y="1554479"/>
            <a:ext cx="11278200" cy="14229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b="1" lang="zh-TW" sz="2200"/>
              <a:t>ECG用來預測COVID？</a:t>
            </a:r>
            <a:r>
              <a:rPr b="1" lang="zh-TW" sz="2200"/>
              <a:t>如何進行</a:t>
            </a:r>
            <a:r>
              <a:rPr b="1" lang="zh-TW" sz="2300"/>
              <a:t>？</a:t>
            </a:r>
            <a:endParaRPr b="1" sz="2300"/>
          </a:p>
          <a:p>
            <a:pPr indent="0" lvl="0" marL="457200" rtl="0" algn="l">
              <a:spcBef>
                <a:spcPts val="600"/>
              </a:spcBef>
              <a:spcAft>
                <a:spcPts val="0"/>
              </a:spcAft>
              <a:buNone/>
            </a:pPr>
            <a:r>
              <a:rPr lang="zh-TW" sz="2200"/>
              <a:t>尋找論文的證實</a:t>
            </a:r>
            <a:endParaRPr sz="2200"/>
          </a:p>
          <a:p>
            <a:pPr indent="0" lvl="0" marL="0" rtl="0" algn="l">
              <a:spcBef>
                <a:spcPts val="600"/>
              </a:spcBef>
              <a:spcAft>
                <a:spcPts val="0"/>
              </a:spcAft>
              <a:buNone/>
            </a:pPr>
            <a:r>
              <a:t/>
            </a:r>
            <a:endParaRPr b="1" sz="2200"/>
          </a:p>
        </p:txBody>
      </p:sp>
      <p:sp>
        <p:nvSpPr>
          <p:cNvPr id="227" name="Google Shape;227;g13dd9baff95_1_0"/>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數據庫整合、模型架設與雲端連線輸出</a:t>
            </a:r>
            <a:endParaRPr/>
          </a:p>
        </p:txBody>
      </p:sp>
      <p:sp>
        <p:nvSpPr>
          <p:cNvPr id="228" name="Google Shape;228;g13dd9baff95_1_0"/>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Part  II：數據的可用性驗證與獨特輸出方式</a:t>
            </a:r>
            <a:endParaRPr/>
          </a:p>
        </p:txBody>
      </p:sp>
      <p:pic>
        <p:nvPicPr>
          <p:cNvPr id="229" name="Google Shape;229;g13dd9baff95_1_0"/>
          <p:cNvPicPr preferRelativeResize="0"/>
          <p:nvPr/>
        </p:nvPicPr>
        <p:blipFill rotWithShape="1">
          <a:blip r:embed="rId3">
            <a:alphaModFix/>
          </a:blip>
          <a:srcRect b="15534" l="0" r="0" t="17301"/>
          <a:stretch/>
        </p:blipFill>
        <p:spPr>
          <a:xfrm>
            <a:off x="988450" y="2540525"/>
            <a:ext cx="10215398" cy="385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3dd9baff95_1_10"/>
          <p:cNvSpPr txBox="1"/>
          <p:nvPr>
            <p:ph idx="1" type="body"/>
          </p:nvPr>
        </p:nvSpPr>
        <p:spPr>
          <a:xfrm>
            <a:off x="456550" y="1554479"/>
            <a:ext cx="11278200" cy="14229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b="1" lang="zh-TW" sz="2200"/>
              <a:t>ECG用來</a:t>
            </a:r>
            <a:r>
              <a:rPr b="1" lang="zh-TW" sz="2200"/>
              <a:t>做身分識別</a:t>
            </a:r>
            <a:r>
              <a:rPr b="1" lang="zh-TW" sz="2200"/>
              <a:t>？</a:t>
            </a:r>
            <a:r>
              <a:rPr b="1" lang="zh-TW" sz="2200"/>
              <a:t>如何進行</a:t>
            </a:r>
            <a:r>
              <a:rPr b="1" lang="zh-TW" sz="2300"/>
              <a:t>？</a:t>
            </a:r>
            <a:endParaRPr b="1" sz="2300"/>
          </a:p>
          <a:p>
            <a:pPr indent="0" lvl="0" marL="457200" rtl="0" algn="l">
              <a:spcBef>
                <a:spcPts val="600"/>
              </a:spcBef>
              <a:spcAft>
                <a:spcPts val="0"/>
              </a:spcAft>
              <a:buNone/>
            </a:pPr>
            <a:r>
              <a:rPr lang="zh-TW" sz="2200"/>
              <a:t>尋找論文的證實</a:t>
            </a:r>
            <a:endParaRPr sz="2200"/>
          </a:p>
          <a:p>
            <a:pPr indent="0" lvl="0" marL="0" rtl="0" algn="l">
              <a:spcBef>
                <a:spcPts val="600"/>
              </a:spcBef>
              <a:spcAft>
                <a:spcPts val="0"/>
              </a:spcAft>
              <a:buNone/>
            </a:pPr>
            <a:r>
              <a:t/>
            </a:r>
            <a:endParaRPr b="1" sz="2200"/>
          </a:p>
        </p:txBody>
      </p:sp>
      <p:sp>
        <p:nvSpPr>
          <p:cNvPr id="236" name="Google Shape;236;g13dd9baff95_1_10"/>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數據庫整合、模型架設與雲端連線輸出</a:t>
            </a:r>
            <a:endParaRPr/>
          </a:p>
        </p:txBody>
      </p:sp>
      <p:sp>
        <p:nvSpPr>
          <p:cNvPr id="237" name="Google Shape;237;g13dd9baff95_1_10"/>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Part  II：數據的可用性驗證與獨特輸出方式</a:t>
            </a:r>
            <a:endParaRPr/>
          </a:p>
        </p:txBody>
      </p:sp>
      <p:pic>
        <p:nvPicPr>
          <p:cNvPr id="238" name="Google Shape;238;g13dd9baff95_1_10"/>
          <p:cNvPicPr preferRelativeResize="0"/>
          <p:nvPr/>
        </p:nvPicPr>
        <p:blipFill rotWithShape="1">
          <a:blip r:embed="rId3">
            <a:alphaModFix/>
          </a:blip>
          <a:srcRect b="9205" l="0" r="0" t="16911"/>
          <a:stretch/>
        </p:blipFill>
        <p:spPr>
          <a:xfrm>
            <a:off x="1168200" y="2464025"/>
            <a:ext cx="9855902" cy="409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3afa73feb8_1_207"/>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數據庫整合、模型架設與雲端連線輸出</a:t>
            </a:r>
            <a:endParaRPr/>
          </a:p>
        </p:txBody>
      </p:sp>
      <p:sp>
        <p:nvSpPr>
          <p:cNvPr id="245" name="Google Shape;245;g13afa73feb8_1_207"/>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Part  II：</a:t>
            </a:r>
            <a:r>
              <a:rPr lang="zh-TW"/>
              <a:t>數據的可用性驗證與獨特輸出方式</a:t>
            </a:r>
            <a:endParaRPr/>
          </a:p>
        </p:txBody>
      </p:sp>
      <p:sp>
        <p:nvSpPr>
          <p:cNvPr id="246" name="Google Shape;246;g13afa73feb8_1_207"/>
          <p:cNvSpPr txBox="1"/>
          <p:nvPr/>
        </p:nvSpPr>
        <p:spPr>
          <a:xfrm>
            <a:off x="456700" y="2030050"/>
            <a:ext cx="11277900" cy="2447400"/>
          </a:xfrm>
          <a:prstGeom prst="rect">
            <a:avLst/>
          </a:prstGeom>
          <a:noFill/>
          <a:ln>
            <a:noFill/>
          </a:ln>
        </p:spPr>
        <p:txBody>
          <a:bodyPr anchorCtr="0" anchor="t" bIns="91425" lIns="91425" spcFirstLastPara="1" rIns="91425" wrap="square" tIns="91425">
            <a:spAutoFit/>
          </a:bodyPr>
          <a:lstStyle/>
          <a:p>
            <a:pPr indent="-368300" lvl="0" marL="457200" rtl="0" algn="l">
              <a:spcBef>
                <a:spcPts val="600"/>
              </a:spcBef>
              <a:spcAft>
                <a:spcPts val="0"/>
              </a:spcAft>
              <a:buClr>
                <a:schemeClr val="dk1"/>
              </a:buClr>
              <a:buSzPts val="2200"/>
              <a:buChar char="•"/>
            </a:pPr>
            <a:r>
              <a:rPr b="1" lang="zh-TW" sz="2200">
                <a:solidFill>
                  <a:schemeClr val="dk1"/>
                </a:solidFill>
              </a:rPr>
              <a:t>怎麼確認測到的數據可用？數據庫的整合、節省運算資源的處理</a:t>
            </a:r>
            <a:endParaRPr b="1" sz="2200">
              <a:solidFill>
                <a:schemeClr val="dk1"/>
              </a:solidFill>
            </a:endParaRPr>
          </a:p>
          <a:p>
            <a:pPr indent="0" lvl="0" marL="457200" rtl="0" algn="l">
              <a:spcBef>
                <a:spcPts val="600"/>
              </a:spcBef>
              <a:spcAft>
                <a:spcPts val="0"/>
              </a:spcAft>
              <a:buNone/>
            </a:pPr>
            <a:r>
              <a:rPr lang="zh-TW" sz="2200">
                <a:solidFill>
                  <a:schemeClr val="dk1"/>
                </a:solidFill>
              </a:rPr>
              <a:t>我們引入了MIT-BIH的數據來訓練身份辨識模型，並以ECG Image dataset 數據集訓練COVID-19篩檢模型。並實測我們的</a:t>
            </a:r>
            <a:r>
              <a:rPr b="1" lang="zh-TW" sz="2200">
                <a:solidFill>
                  <a:schemeClr val="accent4"/>
                </a:solidFill>
              </a:rPr>
              <a:t>單導程心電訊號</a:t>
            </a:r>
            <a:r>
              <a:rPr lang="zh-TW" sz="2200">
                <a:solidFill>
                  <a:schemeClr val="dk1"/>
                </a:solidFill>
              </a:rPr>
              <a:t>是否能如論文中使用的12導程訊號達到一樣效果，確定測得數據的是可用的。</a:t>
            </a:r>
            <a:endParaRPr sz="2200">
              <a:solidFill>
                <a:schemeClr val="dk1"/>
              </a:solidFill>
            </a:endParaRPr>
          </a:p>
          <a:p>
            <a:pPr indent="0" lvl="0" marL="457200" rtl="0" algn="l">
              <a:spcBef>
                <a:spcPts val="600"/>
              </a:spcBef>
              <a:spcAft>
                <a:spcPts val="0"/>
              </a:spcAft>
              <a:buNone/>
            </a:pPr>
            <a:r>
              <a:rPr lang="zh-TW" sz="2200">
                <a:solidFill>
                  <a:schemeClr val="dk1"/>
                </a:solidFill>
              </a:rPr>
              <a:t>以開源軟體將COVID-19數據集中二維的數據轉為一維，來</a:t>
            </a:r>
            <a:r>
              <a:rPr b="1" lang="zh-TW" sz="2200">
                <a:solidFill>
                  <a:schemeClr val="accent4"/>
                </a:solidFill>
              </a:rPr>
              <a:t>節省開發板運算資源</a:t>
            </a:r>
            <a:r>
              <a:rPr lang="zh-TW" sz="2200">
                <a:solidFill>
                  <a:schemeClr val="dk1"/>
                </a:solidFill>
              </a:rPr>
              <a:t>。</a:t>
            </a:r>
            <a:endParaRPr sz="2200">
              <a:solidFill>
                <a:schemeClr val="dk1"/>
              </a:solidFill>
            </a:endParaRPr>
          </a:p>
          <a:p>
            <a:pPr indent="0" lvl="0" marL="457200" rtl="0" algn="l">
              <a:spcBef>
                <a:spcPts val="600"/>
              </a:spcBef>
              <a:spcAft>
                <a:spcPts val="0"/>
              </a:spcAft>
              <a:buNone/>
            </a:pPr>
            <a:r>
              <a:t/>
            </a:r>
            <a:endParaRPr sz="2200">
              <a:solidFill>
                <a:schemeClr val="dk1"/>
              </a:solidFill>
            </a:endParaRPr>
          </a:p>
        </p:txBody>
      </p:sp>
      <p:sp>
        <p:nvSpPr>
          <p:cNvPr id="247" name="Google Shape;247;g13afa73feb8_1_207"/>
          <p:cNvSpPr txBox="1"/>
          <p:nvPr/>
        </p:nvSpPr>
        <p:spPr>
          <a:xfrm>
            <a:off x="457200" y="4365250"/>
            <a:ext cx="11277900" cy="1277400"/>
          </a:xfrm>
          <a:prstGeom prst="rect">
            <a:avLst/>
          </a:prstGeom>
          <a:noFill/>
          <a:ln>
            <a:noFill/>
          </a:ln>
        </p:spPr>
        <p:txBody>
          <a:bodyPr anchorCtr="0" anchor="t" bIns="91425" lIns="91425" spcFirstLastPara="1" rIns="91425" wrap="square" tIns="91425">
            <a:spAutoFit/>
          </a:bodyPr>
          <a:lstStyle/>
          <a:p>
            <a:pPr indent="-368300" lvl="0" marL="457200" rtl="0" algn="l">
              <a:spcBef>
                <a:spcPts val="600"/>
              </a:spcBef>
              <a:spcAft>
                <a:spcPts val="0"/>
              </a:spcAft>
              <a:buClr>
                <a:schemeClr val="dk1"/>
              </a:buClr>
              <a:buSzPts val="2200"/>
              <a:buChar char="•"/>
            </a:pPr>
            <a:r>
              <a:rPr b="1" lang="zh-TW" sz="2200">
                <a:solidFill>
                  <a:schemeClr val="dk1"/>
                </a:solidFill>
              </a:rPr>
              <a:t>可隨時隨地查看的雲端顯示</a:t>
            </a:r>
            <a:endParaRPr b="1" sz="2200">
              <a:solidFill>
                <a:schemeClr val="dk1"/>
              </a:solidFill>
            </a:endParaRPr>
          </a:p>
          <a:p>
            <a:pPr indent="0" lvl="0" marL="457200" rtl="0" algn="l">
              <a:spcBef>
                <a:spcPts val="600"/>
              </a:spcBef>
              <a:spcAft>
                <a:spcPts val="0"/>
              </a:spcAft>
              <a:buNone/>
            </a:pPr>
            <a:r>
              <a:rPr lang="zh-TW" sz="2200">
                <a:solidFill>
                  <a:schemeClr val="dk1"/>
                </a:solidFill>
              </a:rPr>
              <a:t>考量觀看的方便性與應用面，我們使用MySQL讓數據能</a:t>
            </a:r>
            <a:r>
              <a:rPr b="1" lang="zh-TW" sz="2200">
                <a:solidFill>
                  <a:schemeClr val="accent4"/>
                </a:solidFill>
              </a:rPr>
              <a:t>雲端輸出</a:t>
            </a:r>
            <a:r>
              <a:rPr lang="zh-TW" sz="2200">
                <a:solidFill>
                  <a:schemeClr val="dk1"/>
                </a:solidFill>
              </a:rPr>
              <a:t>，對於我們的產品訴求有更好的呈現。</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0"/>
          <p:cNvSpPr txBox="1"/>
          <p:nvPr>
            <p:ph type="title"/>
          </p:nvPr>
        </p:nvSpPr>
        <p:spPr>
          <a:xfrm>
            <a:off x="456876" y="921262"/>
            <a:ext cx="10319400" cy="1368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253" name="Google Shape;253;p10"/>
          <p:cNvSpPr txBox="1"/>
          <p:nvPr>
            <p:ph idx="1" type="body"/>
          </p:nvPr>
        </p:nvSpPr>
        <p:spPr>
          <a:xfrm>
            <a:off x="456876" y="2409824"/>
            <a:ext cx="11278200" cy="3990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5"/>
              </a:buClr>
              <a:buSzPts val="2800"/>
              <a:buFont typeface="Arial"/>
              <a:buChar char="•"/>
            </a:pPr>
            <a:r>
              <a:rPr b="1" lang="zh-TW">
                <a:solidFill>
                  <a:srgbClr val="BFBFBF"/>
                </a:solidFill>
              </a:rPr>
              <a:t>作品概述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rgbClr val="BFBFBF"/>
                </a:solidFill>
              </a:rPr>
              <a:t>難點與創新</a:t>
            </a:r>
            <a:endParaRPr/>
          </a:p>
          <a:p>
            <a:pPr indent="-228600" lvl="0" marL="228600" rtl="0" algn="l">
              <a:lnSpc>
                <a:spcPct val="100000"/>
              </a:lnSpc>
              <a:spcBef>
                <a:spcPts val="600"/>
              </a:spcBef>
              <a:spcAft>
                <a:spcPts val="0"/>
              </a:spcAft>
              <a:buClr>
                <a:schemeClr val="dk1"/>
              </a:buClr>
              <a:buSzPts val="2800"/>
              <a:buFont typeface="Arial"/>
              <a:buChar char="•"/>
            </a:pPr>
            <a:r>
              <a:rPr b="1" lang="zh-TW"/>
              <a:t>設計與實現</a:t>
            </a:r>
            <a:endParaRPr b="1"/>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作品進度</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測試結果</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總結展望</a:t>
            </a:r>
            <a:endParaRPr b="1">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3afa73feb8_1_407"/>
          <p:cNvSpPr txBox="1"/>
          <p:nvPr>
            <p:ph idx="2" type="body"/>
          </p:nvPr>
        </p:nvSpPr>
        <p:spPr>
          <a:xfrm>
            <a:off x="143330" y="784064"/>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0" name="Google Shape;260;g13afa73feb8_1_407"/>
          <p:cNvSpPr txBox="1"/>
          <p:nvPr>
            <p:ph type="title"/>
          </p:nvPr>
        </p:nvSpPr>
        <p:spPr>
          <a:xfrm>
            <a:off x="4567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硬體架構</a:t>
            </a:r>
            <a:endParaRPr/>
          </a:p>
        </p:txBody>
      </p:sp>
      <p:pic>
        <p:nvPicPr>
          <p:cNvPr id="261" name="Google Shape;261;g13afa73feb8_1_407"/>
          <p:cNvPicPr preferRelativeResize="0"/>
          <p:nvPr/>
        </p:nvPicPr>
        <p:blipFill rotWithShape="1">
          <a:blip r:embed="rId3">
            <a:alphaModFix/>
          </a:blip>
          <a:srcRect b="63450" l="0" r="0" t="0"/>
          <a:stretch/>
        </p:blipFill>
        <p:spPr>
          <a:xfrm>
            <a:off x="4932675" y="1078445"/>
            <a:ext cx="5354374" cy="1510026"/>
          </a:xfrm>
          <a:prstGeom prst="rect">
            <a:avLst/>
          </a:prstGeom>
          <a:noFill/>
          <a:ln>
            <a:noFill/>
          </a:ln>
        </p:spPr>
      </p:pic>
      <p:sp>
        <p:nvSpPr>
          <p:cNvPr id="262" name="Google Shape;262;g13afa73feb8_1_407"/>
          <p:cNvSpPr txBox="1"/>
          <p:nvPr/>
        </p:nvSpPr>
        <p:spPr>
          <a:xfrm>
            <a:off x="2110150" y="3240200"/>
            <a:ext cx="94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g13afa73feb8_1_407"/>
          <p:cNvSpPr txBox="1"/>
          <p:nvPr/>
        </p:nvSpPr>
        <p:spPr>
          <a:xfrm>
            <a:off x="4505175" y="1491338"/>
            <a:ext cx="12693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lang="zh-TW" sz="2000">
                <a:solidFill>
                  <a:schemeClr val="dk1"/>
                </a:solidFill>
              </a:rPr>
              <a:t>LED Bar</a:t>
            </a:r>
            <a:endParaRPr/>
          </a:p>
        </p:txBody>
      </p:sp>
      <p:sp>
        <p:nvSpPr>
          <p:cNvPr id="264" name="Google Shape;264;g13afa73feb8_1_407"/>
          <p:cNvSpPr txBox="1"/>
          <p:nvPr/>
        </p:nvSpPr>
        <p:spPr>
          <a:xfrm>
            <a:off x="9244450" y="1690313"/>
            <a:ext cx="17472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zh-TW" sz="2000">
                <a:solidFill>
                  <a:schemeClr val="dk1"/>
                </a:solidFill>
              </a:rPr>
              <a:t>Touch sensor</a:t>
            </a:r>
            <a:endParaRPr/>
          </a:p>
        </p:txBody>
      </p:sp>
      <p:sp>
        <p:nvSpPr>
          <p:cNvPr id="265" name="Google Shape;265;g13afa73feb8_1_407"/>
          <p:cNvSpPr txBox="1"/>
          <p:nvPr/>
        </p:nvSpPr>
        <p:spPr>
          <a:xfrm>
            <a:off x="9244450" y="3406975"/>
            <a:ext cx="16719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zh-TW" sz="2000">
                <a:solidFill>
                  <a:schemeClr val="dk1"/>
                </a:solidFill>
              </a:rPr>
              <a:t>Raspberry pi</a:t>
            </a:r>
            <a:endParaRPr/>
          </a:p>
        </p:txBody>
      </p:sp>
      <p:sp>
        <p:nvSpPr>
          <p:cNvPr id="266" name="Google Shape;266;g13afa73feb8_1_407"/>
          <p:cNvSpPr txBox="1"/>
          <p:nvPr/>
        </p:nvSpPr>
        <p:spPr>
          <a:xfrm>
            <a:off x="890225" y="5376375"/>
            <a:ext cx="22092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zh-TW" sz="2000">
                <a:solidFill>
                  <a:schemeClr val="dk1"/>
                </a:solidFill>
              </a:rPr>
              <a:t>BMD101 Sensor</a:t>
            </a:r>
            <a:endParaRPr/>
          </a:p>
        </p:txBody>
      </p:sp>
      <p:cxnSp>
        <p:nvCxnSpPr>
          <p:cNvPr id="267" name="Google Shape;267;g13afa73feb8_1_407"/>
          <p:cNvCxnSpPr>
            <a:stCxn id="263" idx="3"/>
          </p:cNvCxnSpPr>
          <p:nvPr/>
        </p:nvCxnSpPr>
        <p:spPr>
          <a:xfrm flipH="1" rot="10800000">
            <a:off x="5774475" y="1525838"/>
            <a:ext cx="309000" cy="211800"/>
          </a:xfrm>
          <a:prstGeom prst="straightConnector1">
            <a:avLst/>
          </a:prstGeom>
          <a:noFill/>
          <a:ln cap="flat" cmpd="sng" w="38100">
            <a:solidFill>
              <a:schemeClr val="accent1"/>
            </a:solidFill>
            <a:prstDash val="solid"/>
            <a:round/>
            <a:headEnd len="med" w="med" type="none"/>
            <a:tailEnd len="med" w="med" type="none"/>
          </a:ln>
        </p:spPr>
      </p:cxnSp>
      <p:cxnSp>
        <p:nvCxnSpPr>
          <p:cNvPr id="268" name="Google Shape;268;g13afa73feb8_1_407"/>
          <p:cNvCxnSpPr/>
          <p:nvPr/>
        </p:nvCxnSpPr>
        <p:spPr>
          <a:xfrm>
            <a:off x="8560150" y="3406963"/>
            <a:ext cx="684300" cy="217500"/>
          </a:xfrm>
          <a:prstGeom prst="straightConnector1">
            <a:avLst/>
          </a:prstGeom>
          <a:noFill/>
          <a:ln cap="flat" cmpd="sng" w="38100">
            <a:solidFill>
              <a:schemeClr val="accent1"/>
            </a:solidFill>
            <a:prstDash val="solid"/>
            <a:round/>
            <a:headEnd len="med" w="med" type="none"/>
            <a:tailEnd len="med" w="med" type="none"/>
          </a:ln>
        </p:spPr>
      </p:cxnSp>
      <p:cxnSp>
        <p:nvCxnSpPr>
          <p:cNvPr id="269" name="Google Shape;269;g13afa73feb8_1_407"/>
          <p:cNvCxnSpPr>
            <a:stCxn id="264" idx="1"/>
          </p:cNvCxnSpPr>
          <p:nvPr/>
        </p:nvCxnSpPr>
        <p:spPr>
          <a:xfrm rot="10800000">
            <a:off x="8852650" y="1656413"/>
            <a:ext cx="391800" cy="280200"/>
          </a:xfrm>
          <a:prstGeom prst="straightConnector1">
            <a:avLst/>
          </a:prstGeom>
          <a:noFill/>
          <a:ln cap="flat" cmpd="sng" w="38100">
            <a:solidFill>
              <a:schemeClr val="accent1"/>
            </a:solidFill>
            <a:prstDash val="solid"/>
            <a:round/>
            <a:headEnd len="med" w="med" type="none"/>
            <a:tailEnd len="med" w="med" type="none"/>
          </a:ln>
        </p:spPr>
      </p:cxnSp>
      <p:cxnSp>
        <p:nvCxnSpPr>
          <p:cNvPr id="270" name="Google Shape;270;g13afa73feb8_1_407"/>
          <p:cNvCxnSpPr/>
          <p:nvPr/>
        </p:nvCxnSpPr>
        <p:spPr>
          <a:xfrm flipH="1" rot="10800000">
            <a:off x="3099450" y="5201925"/>
            <a:ext cx="1895700" cy="414300"/>
          </a:xfrm>
          <a:prstGeom prst="straightConnector1">
            <a:avLst/>
          </a:prstGeom>
          <a:noFill/>
          <a:ln cap="flat" cmpd="sng" w="38100">
            <a:solidFill>
              <a:schemeClr val="accent1"/>
            </a:solidFill>
            <a:prstDash val="solid"/>
            <a:round/>
            <a:headEnd len="med" w="med" type="none"/>
            <a:tailEnd len="med" w="med" type="none"/>
          </a:ln>
        </p:spPr>
      </p:cxnSp>
      <p:cxnSp>
        <p:nvCxnSpPr>
          <p:cNvPr id="271" name="Google Shape;271;g13afa73feb8_1_407"/>
          <p:cNvCxnSpPr/>
          <p:nvPr/>
        </p:nvCxnSpPr>
        <p:spPr>
          <a:xfrm flipH="1">
            <a:off x="3165350" y="3240200"/>
            <a:ext cx="617700" cy="132000"/>
          </a:xfrm>
          <a:prstGeom prst="straightConnector1">
            <a:avLst/>
          </a:prstGeom>
          <a:noFill/>
          <a:ln cap="flat" cmpd="sng" w="38100">
            <a:solidFill>
              <a:schemeClr val="accent1"/>
            </a:solidFill>
            <a:prstDash val="solid"/>
            <a:round/>
            <a:headEnd len="med" w="med" type="none"/>
            <a:tailEnd len="med" w="med" type="none"/>
          </a:ln>
        </p:spPr>
      </p:cxnSp>
      <p:pic>
        <p:nvPicPr>
          <p:cNvPr id="272" name="Google Shape;272;g13afa73feb8_1_407"/>
          <p:cNvPicPr preferRelativeResize="0"/>
          <p:nvPr/>
        </p:nvPicPr>
        <p:blipFill>
          <a:blip r:embed="rId4">
            <a:alphaModFix/>
          </a:blip>
          <a:stretch>
            <a:fillRect/>
          </a:stretch>
        </p:blipFill>
        <p:spPr>
          <a:xfrm>
            <a:off x="3696871" y="2040700"/>
            <a:ext cx="5354414" cy="4131501"/>
          </a:xfrm>
          <a:prstGeom prst="rect">
            <a:avLst/>
          </a:prstGeom>
          <a:noFill/>
          <a:ln>
            <a:noFill/>
          </a:ln>
        </p:spPr>
      </p:pic>
      <p:sp>
        <p:nvSpPr>
          <p:cNvPr id="273" name="Google Shape;273;g13afa73feb8_1_407"/>
          <p:cNvSpPr txBox="1"/>
          <p:nvPr/>
        </p:nvSpPr>
        <p:spPr>
          <a:xfrm>
            <a:off x="544025" y="3194000"/>
            <a:ext cx="26214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zh-TW" sz="2000">
                <a:solidFill>
                  <a:schemeClr val="dk1"/>
                </a:solidFill>
              </a:rPr>
              <a:t>ARC EM9D AIoT DK</a:t>
            </a:r>
            <a:endParaRPr/>
          </a:p>
        </p:txBody>
      </p:sp>
      <p:sp>
        <p:nvSpPr>
          <p:cNvPr id="274" name="Google Shape;274;g13afa73feb8_1_407"/>
          <p:cNvSpPr txBox="1"/>
          <p:nvPr/>
        </p:nvSpPr>
        <p:spPr>
          <a:xfrm>
            <a:off x="9244450" y="5123625"/>
            <a:ext cx="2209200" cy="492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zh-TW" sz="2000">
                <a:solidFill>
                  <a:schemeClr val="dk1"/>
                </a:solidFill>
              </a:rPr>
              <a:t>BMD101 receiver</a:t>
            </a:r>
            <a:endParaRPr/>
          </a:p>
        </p:txBody>
      </p:sp>
      <p:cxnSp>
        <p:nvCxnSpPr>
          <p:cNvPr id="275" name="Google Shape;275;g13afa73feb8_1_407"/>
          <p:cNvCxnSpPr/>
          <p:nvPr/>
        </p:nvCxnSpPr>
        <p:spPr>
          <a:xfrm>
            <a:off x="7896600" y="4987675"/>
            <a:ext cx="1347900" cy="324600"/>
          </a:xfrm>
          <a:prstGeom prst="straightConnector1">
            <a:avLst/>
          </a:prstGeom>
          <a:noFill/>
          <a:ln cap="flat" cmpd="sng" w="38100">
            <a:solidFill>
              <a:schemeClr val="accent1"/>
            </a:solidFill>
            <a:prstDash val="solid"/>
            <a:round/>
            <a:headEnd len="med" w="med" type="none"/>
            <a:tailEnd len="med" w="med" type="none"/>
          </a:ln>
        </p:spPr>
      </p:cxnSp>
      <p:sp>
        <p:nvSpPr>
          <p:cNvPr id="276" name="Google Shape;276;g13afa73feb8_1_407"/>
          <p:cNvSpPr txBox="1"/>
          <p:nvPr/>
        </p:nvSpPr>
        <p:spPr>
          <a:xfrm>
            <a:off x="3696875" y="911400"/>
            <a:ext cx="214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accent3"/>
                </a:solidFill>
                <a:latin typeface="Microsoft YaHei"/>
                <a:ea typeface="Microsoft YaHei"/>
                <a:cs typeface="Microsoft YaHei"/>
                <a:sym typeface="Microsoft YaHei"/>
              </a:rPr>
              <a:t>顯示預測進度</a:t>
            </a:r>
            <a:endParaRPr sz="2200">
              <a:solidFill>
                <a:schemeClr val="accent3"/>
              </a:solidFill>
              <a:latin typeface="Microsoft YaHei"/>
              <a:ea typeface="Microsoft YaHei"/>
              <a:cs typeface="Microsoft YaHei"/>
              <a:sym typeface="Microsoft YaHei"/>
            </a:endParaRPr>
          </a:p>
        </p:txBody>
      </p:sp>
      <p:sp>
        <p:nvSpPr>
          <p:cNvPr id="277" name="Google Shape;277;g13afa73feb8_1_407"/>
          <p:cNvSpPr txBox="1"/>
          <p:nvPr/>
        </p:nvSpPr>
        <p:spPr>
          <a:xfrm>
            <a:off x="890225" y="2588475"/>
            <a:ext cx="357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70AD47"/>
                </a:solidFill>
                <a:latin typeface="Microsoft YaHei"/>
                <a:ea typeface="Microsoft YaHei"/>
                <a:cs typeface="Microsoft YaHei"/>
                <a:sym typeface="Microsoft YaHei"/>
              </a:rPr>
              <a:t>深度學習運算</a:t>
            </a:r>
            <a:endParaRPr sz="2200">
              <a:solidFill>
                <a:srgbClr val="70AD47"/>
              </a:solidFill>
              <a:latin typeface="Microsoft YaHei"/>
              <a:ea typeface="Microsoft YaHei"/>
              <a:cs typeface="Microsoft YaHei"/>
              <a:sym typeface="Microsoft YaHei"/>
            </a:endParaRPr>
          </a:p>
        </p:txBody>
      </p:sp>
      <p:sp>
        <p:nvSpPr>
          <p:cNvPr id="278" name="Google Shape;278;g13afa73feb8_1_407"/>
          <p:cNvSpPr txBox="1"/>
          <p:nvPr/>
        </p:nvSpPr>
        <p:spPr>
          <a:xfrm>
            <a:off x="1418150" y="4789075"/>
            <a:ext cx="174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70AD47"/>
                </a:solidFill>
                <a:latin typeface="Microsoft YaHei"/>
                <a:ea typeface="Microsoft YaHei"/>
                <a:cs typeface="Microsoft YaHei"/>
                <a:sym typeface="Microsoft YaHei"/>
              </a:rPr>
              <a:t>感測器</a:t>
            </a:r>
            <a:endParaRPr sz="2200">
              <a:solidFill>
                <a:srgbClr val="70AD47"/>
              </a:solidFill>
              <a:latin typeface="Microsoft YaHei"/>
              <a:ea typeface="Microsoft YaHei"/>
              <a:cs typeface="Microsoft YaHei"/>
              <a:sym typeface="Microsoft YaHei"/>
            </a:endParaRPr>
          </a:p>
        </p:txBody>
      </p:sp>
      <p:sp>
        <p:nvSpPr>
          <p:cNvPr id="279" name="Google Shape;279;g13afa73feb8_1_407"/>
          <p:cNvSpPr txBox="1"/>
          <p:nvPr/>
        </p:nvSpPr>
        <p:spPr>
          <a:xfrm>
            <a:off x="9153750" y="1086513"/>
            <a:ext cx="214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70AD47"/>
                </a:solidFill>
                <a:latin typeface="Microsoft YaHei"/>
                <a:ea typeface="Microsoft YaHei"/>
                <a:cs typeface="Microsoft YaHei"/>
                <a:sym typeface="Microsoft YaHei"/>
              </a:rPr>
              <a:t>預測啟動按鈕</a:t>
            </a:r>
            <a:endParaRPr sz="2200">
              <a:solidFill>
                <a:srgbClr val="70AD47"/>
              </a:solidFill>
              <a:latin typeface="Microsoft YaHei"/>
              <a:ea typeface="Microsoft YaHei"/>
              <a:cs typeface="Microsoft YaHei"/>
              <a:sym typeface="Microsoft YaHei"/>
            </a:endParaRPr>
          </a:p>
        </p:txBody>
      </p:sp>
      <p:sp>
        <p:nvSpPr>
          <p:cNvPr id="280" name="Google Shape;280;g13afa73feb8_1_407"/>
          <p:cNvSpPr txBox="1"/>
          <p:nvPr/>
        </p:nvSpPr>
        <p:spPr>
          <a:xfrm>
            <a:off x="9293400" y="4548200"/>
            <a:ext cx="289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70AD47"/>
                </a:solidFill>
                <a:latin typeface="Microsoft YaHei"/>
                <a:ea typeface="Microsoft YaHei"/>
                <a:cs typeface="Microsoft YaHei"/>
                <a:sym typeface="Microsoft YaHei"/>
              </a:rPr>
              <a:t>接收感測器資料</a:t>
            </a:r>
            <a:endParaRPr sz="2200">
              <a:solidFill>
                <a:srgbClr val="70AD47"/>
              </a:solidFill>
              <a:latin typeface="Microsoft YaHei"/>
              <a:ea typeface="Microsoft YaHei"/>
              <a:cs typeface="Microsoft YaHei"/>
              <a:sym typeface="Microsoft YaHei"/>
            </a:endParaRPr>
          </a:p>
        </p:txBody>
      </p:sp>
      <p:sp>
        <p:nvSpPr>
          <p:cNvPr id="281" name="Google Shape;281;g13afa73feb8_1_407"/>
          <p:cNvSpPr txBox="1"/>
          <p:nvPr/>
        </p:nvSpPr>
        <p:spPr>
          <a:xfrm>
            <a:off x="9242700" y="28173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70AD47"/>
                </a:solidFill>
                <a:latin typeface="Microsoft YaHei"/>
                <a:ea typeface="Microsoft YaHei"/>
                <a:cs typeface="Microsoft YaHei"/>
                <a:sym typeface="Microsoft YaHei"/>
              </a:rPr>
              <a:t>資料</a:t>
            </a:r>
            <a:r>
              <a:rPr lang="zh-TW" sz="2200">
                <a:solidFill>
                  <a:srgbClr val="70AD47"/>
                </a:solidFill>
                <a:latin typeface="Microsoft YaHei"/>
                <a:ea typeface="Microsoft YaHei"/>
                <a:cs typeface="Microsoft YaHei"/>
                <a:sym typeface="Microsoft YaHei"/>
              </a:rPr>
              <a:t>處理及</a:t>
            </a:r>
            <a:r>
              <a:rPr lang="zh-TW" sz="2200">
                <a:solidFill>
                  <a:srgbClr val="70AD47"/>
                </a:solidFill>
                <a:latin typeface="Microsoft YaHei"/>
                <a:ea typeface="Microsoft YaHei"/>
                <a:cs typeface="Microsoft YaHei"/>
                <a:sym typeface="Microsoft YaHei"/>
              </a:rPr>
              <a:t>傳輸</a:t>
            </a:r>
            <a:endParaRPr sz="2200">
              <a:solidFill>
                <a:srgbClr val="70AD47"/>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3b149697e2_2_5"/>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軟體實現</a:t>
            </a:r>
            <a:endParaRPr/>
          </a:p>
        </p:txBody>
      </p:sp>
      <p:sp>
        <p:nvSpPr>
          <p:cNvPr id="288" name="Google Shape;288;g13b149697e2_2_5"/>
          <p:cNvSpPr txBox="1"/>
          <p:nvPr/>
        </p:nvSpPr>
        <p:spPr>
          <a:xfrm>
            <a:off x="151650" y="2931925"/>
            <a:ext cx="37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9" name="Google Shape;289;g13b149697e2_2_5"/>
          <p:cNvPicPr preferRelativeResize="0"/>
          <p:nvPr/>
        </p:nvPicPr>
        <p:blipFill>
          <a:blip r:embed="rId3">
            <a:alphaModFix/>
          </a:blip>
          <a:stretch>
            <a:fillRect/>
          </a:stretch>
        </p:blipFill>
        <p:spPr>
          <a:xfrm>
            <a:off x="2545100" y="530775"/>
            <a:ext cx="8482000" cy="579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3afa73feb8_1_341"/>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t>雙手拇指取得ECG訊號，7 秒輸出結果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96" name="Google Shape;296;g13afa73feb8_1_341"/>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zh-TW">
                <a:latin typeface="Calibri"/>
                <a:ea typeface="Calibri"/>
                <a:cs typeface="Calibri"/>
                <a:sym typeface="Calibri"/>
              </a:rPr>
              <a:t>Covidentity使用流程</a:t>
            </a:r>
            <a:endParaRPr/>
          </a:p>
        </p:txBody>
      </p:sp>
      <p:pic>
        <p:nvPicPr>
          <p:cNvPr id="297" name="Google Shape;297;g13afa73feb8_1_341"/>
          <p:cNvPicPr preferRelativeResize="0"/>
          <p:nvPr/>
        </p:nvPicPr>
        <p:blipFill>
          <a:blip r:embed="rId3">
            <a:alphaModFix/>
          </a:blip>
          <a:stretch>
            <a:fillRect/>
          </a:stretch>
        </p:blipFill>
        <p:spPr>
          <a:xfrm>
            <a:off x="1176854" y="4221700"/>
            <a:ext cx="1463921" cy="844200"/>
          </a:xfrm>
          <a:prstGeom prst="rect">
            <a:avLst/>
          </a:prstGeom>
          <a:noFill/>
          <a:ln>
            <a:noFill/>
          </a:ln>
        </p:spPr>
      </p:pic>
      <p:pic>
        <p:nvPicPr>
          <p:cNvPr id="298" name="Google Shape;298;g13afa73feb8_1_341"/>
          <p:cNvPicPr preferRelativeResize="0"/>
          <p:nvPr/>
        </p:nvPicPr>
        <p:blipFill rotWithShape="1">
          <a:blip r:embed="rId3">
            <a:alphaModFix/>
          </a:blip>
          <a:srcRect b="0" l="0" r="24069" t="0"/>
          <a:stretch/>
        </p:blipFill>
        <p:spPr>
          <a:xfrm flipH="1">
            <a:off x="2328691" y="4221700"/>
            <a:ext cx="1111600" cy="844200"/>
          </a:xfrm>
          <a:prstGeom prst="rect">
            <a:avLst/>
          </a:prstGeom>
          <a:noFill/>
          <a:ln>
            <a:noFill/>
          </a:ln>
        </p:spPr>
      </p:pic>
      <p:sp>
        <p:nvSpPr>
          <p:cNvPr id="299" name="Google Shape;299;g13afa73feb8_1_341"/>
          <p:cNvSpPr/>
          <p:nvPr/>
        </p:nvSpPr>
        <p:spPr>
          <a:xfrm rot="-2700000">
            <a:off x="3484462" y="3608246"/>
            <a:ext cx="973686" cy="528209"/>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3afa73feb8_1_341"/>
          <p:cNvSpPr/>
          <p:nvPr/>
        </p:nvSpPr>
        <p:spPr>
          <a:xfrm rot="2699251">
            <a:off x="6589104" y="3608241"/>
            <a:ext cx="973474" cy="528209"/>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3afa73feb8_1_341"/>
          <p:cNvSpPr txBox="1"/>
          <p:nvPr/>
        </p:nvSpPr>
        <p:spPr>
          <a:xfrm>
            <a:off x="4247487" y="4526713"/>
            <a:ext cx="2718300" cy="8313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TW" sz="2000">
                <a:solidFill>
                  <a:schemeClr val="dk1"/>
                </a:solidFill>
              </a:rPr>
              <a:t>ARC EM9D AIoT DK</a:t>
            </a:r>
            <a:r>
              <a:rPr lang="zh-TW" sz="2200">
                <a:latin typeface="Microsoft YaHei"/>
                <a:ea typeface="Microsoft YaHei"/>
                <a:cs typeface="Microsoft YaHei"/>
                <a:sym typeface="Microsoft YaHei"/>
              </a:rPr>
              <a:t>進行預測</a:t>
            </a:r>
            <a:endParaRPr sz="2200">
              <a:latin typeface="Microsoft YaHei"/>
              <a:ea typeface="Microsoft YaHei"/>
              <a:cs typeface="Microsoft YaHei"/>
              <a:sym typeface="Microsoft YaHei"/>
            </a:endParaRPr>
          </a:p>
        </p:txBody>
      </p:sp>
      <p:sp>
        <p:nvSpPr>
          <p:cNvPr id="302" name="Google Shape;302;g13afa73feb8_1_341"/>
          <p:cNvSpPr/>
          <p:nvPr/>
        </p:nvSpPr>
        <p:spPr>
          <a:xfrm rot="-1746380">
            <a:off x="758004" y="2583669"/>
            <a:ext cx="677793" cy="566600"/>
          </a:xfrm>
          <a:prstGeom prst="wedgeRoundRectCallout">
            <a:avLst>
              <a:gd fmla="val -20833" name="adj1"/>
              <a:gd fmla="val 62500" name="adj2"/>
              <a:gd fmla="val 0" name="adj3"/>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200"/>
              <a:t>5秒</a:t>
            </a:r>
            <a:endParaRPr sz="2200"/>
          </a:p>
        </p:txBody>
      </p:sp>
      <p:sp>
        <p:nvSpPr>
          <p:cNvPr id="303" name="Google Shape;303;g13afa73feb8_1_341"/>
          <p:cNvSpPr/>
          <p:nvPr/>
        </p:nvSpPr>
        <p:spPr>
          <a:xfrm flipH="1" rot="1409914">
            <a:off x="9154564" y="2082342"/>
            <a:ext cx="1655272" cy="566032"/>
          </a:xfrm>
          <a:prstGeom prst="wedgeRoundRectCallout">
            <a:avLst>
              <a:gd fmla="val -20833" name="adj1"/>
              <a:gd fmla="val 62500" name="adj2"/>
              <a:gd fmla="val 0" name="adj3"/>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200"/>
              <a:t>99%準確率</a:t>
            </a:r>
            <a:endParaRPr sz="2200"/>
          </a:p>
        </p:txBody>
      </p:sp>
      <p:pic>
        <p:nvPicPr>
          <p:cNvPr id="304" name="Google Shape;304;g13afa73feb8_1_341"/>
          <p:cNvPicPr preferRelativeResize="0"/>
          <p:nvPr/>
        </p:nvPicPr>
        <p:blipFill>
          <a:blip r:embed="rId4">
            <a:alphaModFix/>
          </a:blip>
          <a:stretch>
            <a:fillRect/>
          </a:stretch>
        </p:blipFill>
        <p:spPr>
          <a:xfrm>
            <a:off x="4157614" y="1759825"/>
            <a:ext cx="2869125" cy="2214310"/>
          </a:xfrm>
          <a:prstGeom prst="rect">
            <a:avLst/>
          </a:prstGeom>
          <a:noFill/>
          <a:ln>
            <a:noFill/>
          </a:ln>
        </p:spPr>
      </p:pic>
      <p:sp>
        <p:nvSpPr>
          <p:cNvPr id="305" name="Google Shape;305;g13afa73feb8_1_341"/>
          <p:cNvSpPr txBox="1"/>
          <p:nvPr/>
        </p:nvSpPr>
        <p:spPr>
          <a:xfrm>
            <a:off x="1202600" y="3341500"/>
            <a:ext cx="2160300" cy="5232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latin typeface="Microsoft YaHei"/>
                <a:ea typeface="Microsoft YaHei"/>
                <a:cs typeface="Microsoft YaHei"/>
                <a:sym typeface="Microsoft YaHei"/>
              </a:rPr>
              <a:t>感測器接收訊號</a:t>
            </a:r>
            <a:endParaRPr sz="2200">
              <a:latin typeface="Microsoft YaHei"/>
              <a:ea typeface="Microsoft YaHei"/>
              <a:cs typeface="Microsoft YaHei"/>
              <a:sym typeface="Microsoft YaHei"/>
            </a:endParaRPr>
          </a:p>
        </p:txBody>
      </p:sp>
      <p:sp>
        <p:nvSpPr>
          <p:cNvPr id="306" name="Google Shape;306;g13afa73feb8_1_341"/>
          <p:cNvSpPr txBox="1"/>
          <p:nvPr/>
        </p:nvSpPr>
        <p:spPr>
          <a:xfrm>
            <a:off x="8870200" y="2993025"/>
            <a:ext cx="1330200" cy="5232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latin typeface="Microsoft YaHei"/>
                <a:ea typeface="Microsoft YaHei"/>
                <a:cs typeface="Microsoft YaHei"/>
                <a:sym typeface="Microsoft YaHei"/>
              </a:rPr>
              <a:t>雲端輸出</a:t>
            </a:r>
            <a:endParaRPr sz="2200">
              <a:latin typeface="Microsoft YaHei"/>
              <a:ea typeface="Microsoft YaHei"/>
              <a:cs typeface="Microsoft YaHei"/>
              <a:sym typeface="Microsoft YaHei"/>
            </a:endParaRPr>
          </a:p>
        </p:txBody>
      </p:sp>
      <p:pic>
        <p:nvPicPr>
          <p:cNvPr id="307" name="Google Shape;307;g13afa73feb8_1_341"/>
          <p:cNvPicPr preferRelativeResize="0"/>
          <p:nvPr/>
        </p:nvPicPr>
        <p:blipFill>
          <a:blip r:embed="rId5">
            <a:alphaModFix/>
          </a:blip>
          <a:stretch>
            <a:fillRect/>
          </a:stretch>
        </p:blipFill>
        <p:spPr>
          <a:xfrm>
            <a:off x="7866541" y="3978412"/>
            <a:ext cx="4396958" cy="1721775"/>
          </a:xfrm>
          <a:prstGeom prst="rect">
            <a:avLst/>
          </a:prstGeom>
          <a:noFill/>
          <a:ln>
            <a:noFill/>
          </a:ln>
        </p:spPr>
      </p:pic>
      <p:sp>
        <p:nvSpPr>
          <p:cNvPr id="308" name="Google Shape;308;g13afa73feb8_1_341"/>
          <p:cNvSpPr/>
          <p:nvPr/>
        </p:nvSpPr>
        <p:spPr>
          <a:xfrm>
            <a:off x="8304300" y="3887550"/>
            <a:ext cx="488400" cy="1903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3afa73feb8_1_341"/>
          <p:cNvSpPr/>
          <p:nvPr/>
        </p:nvSpPr>
        <p:spPr>
          <a:xfrm>
            <a:off x="8897325" y="3887550"/>
            <a:ext cx="488400" cy="1903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3afa73feb8_1_341"/>
          <p:cNvSpPr txBox="1"/>
          <p:nvPr/>
        </p:nvSpPr>
        <p:spPr>
          <a:xfrm>
            <a:off x="6764350" y="5649000"/>
            <a:ext cx="133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CC0000"/>
                </a:solidFill>
                <a:latin typeface="Microsoft YaHei"/>
                <a:ea typeface="Microsoft YaHei"/>
                <a:cs typeface="Microsoft YaHei"/>
                <a:sym typeface="Microsoft YaHei"/>
              </a:rPr>
              <a:t>身份辨識</a:t>
            </a:r>
            <a:endParaRPr sz="2200">
              <a:solidFill>
                <a:srgbClr val="CC0000"/>
              </a:solidFill>
              <a:latin typeface="Microsoft YaHei"/>
              <a:ea typeface="Microsoft YaHei"/>
              <a:cs typeface="Microsoft YaHei"/>
              <a:sym typeface="Microsoft YaHei"/>
            </a:endParaRPr>
          </a:p>
        </p:txBody>
      </p:sp>
      <p:sp>
        <p:nvSpPr>
          <p:cNvPr id="311" name="Google Shape;311;g13afa73feb8_1_341"/>
          <p:cNvSpPr txBox="1"/>
          <p:nvPr/>
        </p:nvSpPr>
        <p:spPr>
          <a:xfrm>
            <a:off x="9201000" y="5910600"/>
            <a:ext cx="156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CC0000"/>
                </a:solidFill>
                <a:latin typeface="Microsoft YaHei"/>
                <a:ea typeface="Microsoft YaHei"/>
                <a:cs typeface="Microsoft YaHei"/>
                <a:sym typeface="Microsoft YaHei"/>
              </a:rPr>
              <a:t>COVID-19</a:t>
            </a:r>
            <a:endParaRPr sz="2200">
              <a:solidFill>
                <a:srgbClr val="CC0000"/>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3b149697e2_2_53"/>
          <p:cNvSpPr txBox="1"/>
          <p:nvPr>
            <p:ph type="title"/>
          </p:nvPr>
        </p:nvSpPr>
        <p:spPr>
          <a:xfrm>
            <a:off x="456876" y="921262"/>
            <a:ext cx="10319400" cy="1368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317" name="Google Shape;317;g13b149697e2_2_53"/>
          <p:cNvSpPr txBox="1"/>
          <p:nvPr>
            <p:ph idx="1" type="body"/>
          </p:nvPr>
        </p:nvSpPr>
        <p:spPr>
          <a:xfrm>
            <a:off x="456876" y="2409824"/>
            <a:ext cx="11278200" cy="3990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5"/>
              </a:buClr>
              <a:buSzPts val="2800"/>
              <a:buFont typeface="Arial"/>
              <a:buChar char="•"/>
            </a:pPr>
            <a:r>
              <a:rPr b="1" lang="zh-TW">
                <a:solidFill>
                  <a:srgbClr val="BFBFBF"/>
                </a:solidFill>
              </a:rPr>
              <a:t>作品概述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rgbClr val="BFBFBF"/>
                </a:solidFill>
              </a:rPr>
              <a:t>難點與創新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設計與實現</a:t>
            </a:r>
            <a:endParaRPr b="1">
              <a:solidFill>
                <a:schemeClr val="accent5"/>
              </a:solidFill>
            </a:endParaRPr>
          </a:p>
          <a:p>
            <a:pPr indent="-228600" lvl="0" marL="228600" rtl="0" algn="l">
              <a:lnSpc>
                <a:spcPct val="100000"/>
              </a:lnSpc>
              <a:spcBef>
                <a:spcPts val="600"/>
              </a:spcBef>
              <a:spcAft>
                <a:spcPts val="0"/>
              </a:spcAft>
              <a:buSzPts val="2800"/>
              <a:buChar char="•"/>
            </a:pPr>
            <a:r>
              <a:rPr b="1" lang="zh-TW"/>
              <a:t>作品進度</a:t>
            </a:r>
            <a:endParaRPr b="1"/>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測試結果</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總結展望</a:t>
            </a:r>
            <a:endParaRPr b="1">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3b149697e2_2_86"/>
          <p:cNvSpPr txBox="1"/>
          <p:nvPr>
            <p:ph idx="1" type="body"/>
          </p:nvPr>
        </p:nvSpPr>
        <p:spPr>
          <a:xfrm>
            <a:off x="456555" y="1554480"/>
            <a:ext cx="11278200" cy="4846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sz="2200"/>
          </a:p>
          <a:p>
            <a:pPr indent="0" lvl="0" marL="0" rtl="0" algn="l">
              <a:spcBef>
                <a:spcPts val="600"/>
              </a:spcBef>
              <a:spcAft>
                <a:spcPts val="0"/>
              </a:spcAft>
              <a:buNone/>
            </a:pPr>
            <a:r>
              <a:rPr lang="zh-TW" sz="2200"/>
              <a:t>1. </a:t>
            </a:r>
            <a:r>
              <a:rPr lang="zh-TW" sz="2200"/>
              <a:t>資料蒐集</a:t>
            </a:r>
            <a:endParaRPr sz="2200"/>
          </a:p>
          <a:p>
            <a:pPr indent="0" lvl="0" marL="0" rtl="0" algn="l">
              <a:spcBef>
                <a:spcPts val="600"/>
              </a:spcBef>
              <a:spcAft>
                <a:spcPts val="0"/>
              </a:spcAft>
              <a:buNone/>
            </a:pPr>
            <a:r>
              <a:rPr lang="zh-TW" sz="2200"/>
              <a:t>2. 資料前處理</a:t>
            </a:r>
            <a:endParaRPr sz="2200"/>
          </a:p>
          <a:p>
            <a:pPr indent="0" lvl="0" marL="0" rtl="0" algn="l">
              <a:spcBef>
                <a:spcPts val="600"/>
              </a:spcBef>
              <a:spcAft>
                <a:spcPts val="0"/>
              </a:spcAft>
              <a:buNone/>
            </a:pPr>
            <a:r>
              <a:rPr lang="zh-TW" sz="2200"/>
              <a:t>3. 模型預測</a:t>
            </a:r>
            <a:endParaRPr sz="2200"/>
          </a:p>
          <a:p>
            <a:pPr indent="0" lvl="0" marL="0" rtl="0" algn="l">
              <a:spcBef>
                <a:spcPts val="600"/>
              </a:spcBef>
              <a:spcAft>
                <a:spcPts val="0"/>
              </a:spcAft>
              <a:buNone/>
            </a:pPr>
            <a:r>
              <a:rPr lang="zh-TW" sz="2200"/>
              <a:t>4. 結果上傳</a:t>
            </a:r>
            <a:endParaRPr sz="2200"/>
          </a:p>
        </p:txBody>
      </p:sp>
      <p:sp>
        <p:nvSpPr>
          <p:cNvPr id="324" name="Google Shape;324;g13b149697e2_2_86"/>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3b149697e2_2_86"/>
          <p:cNvSpPr txBox="1"/>
          <p:nvPr>
            <p:ph type="title"/>
          </p:nvPr>
        </p:nvSpPr>
        <p:spPr>
          <a:xfrm>
            <a:off x="45705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作品進度目錄</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13b149697e2_2_93"/>
          <p:cNvPicPr preferRelativeResize="0"/>
          <p:nvPr/>
        </p:nvPicPr>
        <p:blipFill rotWithShape="1">
          <a:blip r:embed="rId3">
            <a:alphaModFix/>
          </a:blip>
          <a:srcRect b="0" l="-2475" r="-6079" t="0"/>
          <a:stretch/>
        </p:blipFill>
        <p:spPr>
          <a:xfrm rot="-9">
            <a:off x="8322176" y="860913"/>
            <a:ext cx="3959900" cy="2267557"/>
          </a:xfrm>
          <a:prstGeom prst="rect">
            <a:avLst/>
          </a:prstGeom>
          <a:noFill/>
          <a:ln>
            <a:noFill/>
          </a:ln>
        </p:spPr>
      </p:pic>
      <p:sp>
        <p:nvSpPr>
          <p:cNvPr id="332" name="Google Shape;332;g13b149697e2_2_93"/>
          <p:cNvSpPr txBox="1"/>
          <p:nvPr>
            <p:ph idx="1" type="body"/>
          </p:nvPr>
        </p:nvSpPr>
        <p:spPr>
          <a:xfrm>
            <a:off x="457055" y="1409980"/>
            <a:ext cx="11278200" cy="4846200"/>
          </a:xfrm>
          <a:prstGeom prst="rect">
            <a:avLst/>
          </a:prstGeom>
        </p:spPr>
        <p:txBody>
          <a:bodyPr anchorCtr="0" anchor="t" bIns="45700" lIns="91425" spcFirstLastPara="1" rIns="91425" wrap="square" tIns="45700">
            <a:noAutofit/>
          </a:bodyPr>
          <a:lstStyle/>
          <a:p>
            <a:pPr indent="0" lvl="0" marL="45720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側邊的</a:t>
            </a:r>
            <a:r>
              <a:rPr b="1" lang="zh-TW" sz="2200">
                <a:solidFill>
                  <a:schemeClr val="accent4"/>
                </a:solidFill>
              </a:rPr>
              <a:t>Touch sensor</a:t>
            </a:r>
            <a:r>
              <a:rPr lang="zh-TW" sz="2200"/>
              <a:t>：</a:t>
            </a:r>
            <a:r>
              <a:rPr lang="zh-TW" sz="2200"/>
              <a:t>作品開始執行的觸發訊號</a:t>
            </a:r>
            <a:endParaRPr sz="2200"/>
          </a:p>
          <a:p>
            <a:pPr indent="-368300" lvl="0" marL="457200" rtl="0" algn="l">
              <a:spcBef>
                <a:spcPts val="0"/>
              </a:spcBef>
              <a:spcAft>
                <a:spcPts val="0"/>
              </a:spcAft>
              <a:buSzPts val="2200"/>
              <a:buChar char="•"/>
            </a:pPr>
            <a:r>
              <a:rPr lang="zh-TW" sz="2200"/>
              <a:t>上方的</a:t>
            </a:r>
            <a:r>
              <a:rPr b="1" lang="zh-TW" sz="2200">
                <a:solidFill>
                  <a:schemeClr val="accent4"/>
                </a:solidFill>
              </a:rPr>
              <a:t>BMD101 sensor</a:t>
            </a:r>
            <a:r>
              <a:rPr lang="zh-TW" sz="2200"/>
              <a:t>：蒐集取樣率為</a:t>
            </a:r>
            <a:r>
              <a:rPr b="1" lang="zh-TW" sz="2200">
                <a:solidFill>
                  <a:schemeClr val="accent4"/>
                </a:solidFill>
              </a:rPr>
              <a:t>512Hz的的ECG封包</a:t>
            </a:r>
            <a:endParaRPr b="1" sz="2200">
              <a:solidFill>
                <a:schemeClr val="accent4"/>
              </a:solidFill>
            </a:endParaRPr>
          </a:p>
          <a:p>
            <a:pPr indent="0" lvl="0" marL="45720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數據以</a:t>
            </a:r>
            <a:r>
              <a:rPr b="1" lang="zh-TW" sz="2200">
                <a:solidFill>
                  <a:schemeClr val="accent4"/>
                </a:solidFill>
              </a:rPr>
              <a:t>藍芽傳輸</a:t>
            </a:r>
            <a:r>
              <a:rPr lang="zh-TW" sz="2200"/>
              <a:t>至Raspberry Pi上的接收器</a:t>
            </a:r>
            <a:endParaRPr sz="2200"/>
          </a:p>
          <a:p>
            <a:pPr indent="-368300" lvl="0" marL="457200" rtl="0" algn="l">
              <a:spcBef>
                <a:spcPts val="0"/>
              </a:spcBef>
              <a:spcAft>
                <a:spcPts val="0"/>
              </a:spcAft>
              <a:buSzPts val="2200"/>
              <a:buChar char="•"/>
            </a:pPr>
            <a:r>
              <a:rPr lang="zh-TW" sz="2200"/>
              <a:t>透過</a:t>
            </a:r>
            <a:r>
              <a:rPr b="1" lang="zh-TW" sz="2200">
                <a:solidFill>
                  <a:schemeClr val="accent4"/>
                </a:solidFill>
              </a:rPr>
              <a:t>UART</a:t>
            </a:r>
            <a:r>
              <a:rPr lang="zh-TW" sz="2200"/>
              <a:t>讀取serial port的ECG封包</a:t>
            </a:r>
            <a:endParaRPr sz="2200"/>
          </a:p>
          <a:p>
            <a:pPr indent="-368300" lvl="0" marL="457200" rtl="0" algn="l">
              <a:spcBef>
                <a:spcPts val="0"/>
              </a:spcBef>
              <a:spcAft>
                <a:spcPts val="0"/>
              </a:spcAft>
              <a:buSzPts val="2200"/>
              <a:buChar char="•"/>
            </a:pPr>
            <a:r>
              <a:rPr lang="zh-TW" sz="2200"/>
              <a:t>依特定格式解碼後即可得到時域ECG訊號</a:t>
            </a:r>
            <a:endParaRPr sz="2200"/>
          </a:p>
          <a:p>
            <a:pPr indent="0" lvl="0" marL="0" rtl="0" algn="l">
              <a:spcBef>
                <a:spcPts val="600"/>
              </a:spcBef>
              <a:spcAft>
                <a:spcPts val="0"/>
              </a:spcAft>
              <a:buNone/>
            </a:pPr>
            <a:r>
              <a:t/>
            </a:r>
            <a:endParaRPr/>
          </a:p>
        </p:txBody>
      </p:sp>
      <p:sp>
        <p:nvSpPr>
          <p:cNvPr id="333" name="Google Shape;333;g13b149697e2_2_93"/>
          <p:cNvSpPr txBox="1"/>
          <p:nvPr>
            <p:ph idx="2" type="body"/>
          </p:nvPr>
        </p:nvSpPr>
        <p:spPr>
          <a:xfrm>
            <a:off x="456903" y="1005850"/>
            <a:ext cx="549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BMD101</a:t>
            </a:r>
            <a:endParaRPr/>
          </a:p>
        </p:txBody>
      </p:sp>
      <p:sp>
        <p:nvSpPr>
          <p:cNvPr id="334" name="Google Shape;334;g13b149697e2_2_93"/>
          <p:cNvSpPr txBox="1"/>
          <p:nvPr>
            <p:ph type="title"/>
          </p:nvPr>
        </p:nvSpPr>
        <p:spPr>
          <a:xfrm>
            <a:off x="575775" y="7770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1. </a:t>
            </a:r>
            <a:r>
              <a:rPr lang="zh-TW"/>
              <a:t>資料蒐集	</a:t>
            </a:r>
            <a:endParaRPr/>
          </a:p>
        </p:txBody>
      </p:sp>
      <p:sp>
        <p:nvSpPr>
          <p:cNvPr id="335" name="Google Shape;335;g13b149697e2_2_93"/>
          <p:cNvSpPr txBox="1"/>
          <p:nvPr/>
        </p:nvSpPr>
        <p:spPr>
          <a:xfrm>
            <a:off x="9616675" y="166338"/>
            <a:ext cx="2273100" cy="523200"/>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dk1"/>
                </a:solidFill>
              </a:rPr>
              <a:t>BMD101 sensor</a:t>
            </a:r>
            <a:endParaRPr/>
          </a:p>
        </p:txBody>
      </p:sp>
      <p:cxnSp>
        <p:nvCxnSpPr>
          <p:cNvPr id="336" name="Google Shape;336;g13b149697e2_2_93"/>
          <p:cNvCxnSpPr>
            <a:endCxn id="335" idx="2"/>
          </p:cNvCxnSpPr>
          <p:nvPr/>
        </p:nvCxnSpPr>
        <p:spPr>
          <a:xfrm flipH="1" rot="10800000">
            <a:off x="10178125" y="689538"/>
            <a:ext cx="575100" cy="713700"/>
          </a:xfrm>
          <a:prstGeom prst="straightConnector1">
            <a:avLst/>
          </a:prstGeom>
          <a:noFill/>
          <a:ln cap="flat" cmpd="sng" w="38100">
            <a:solidFill>
              <a:schemeClr val="dk2"/>
            </a:solidFill>
            <a:prstDash val="solid"/>
            <a:round/>
            <a:headEnd len="med" w="med" type="none"/>
            <a:tailEnd len="med" w="med" type="none"/>
          </a:ln>
        </p:spPr>
      </p:cxnSp>
      <p:sp>
        <p:nvSpPr>
          <p:cNvPr id="337" name="Google Shape;337;g13b149697e2_2_93"/>
          <p:cNvSpPr/>
          <p:nvPr/>
        </p:nvSpPr>
        <p:spPr>
          <a:xfrm>
            <a:off x="10492975" y="1733088"/>
            <a:ext cx="520500" cy="5232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3b149697e2_2_93"/>
          <p:cNvSpPr txBox="1"/>
          <p:nvPr/>
        </p:nvSpPr>
        <p:spPr>
          <a:xfrm>
            <a:off x="9579775" y="3030788"/>
            <a:ext cx="1851000" cy="523200"/>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dk1"/>
                </a:solidFill>
              </a:rPr>
              <a:t>Touch sensor</a:t>
            </a:r>
            <a:endParaRPr sz="2200">
              <a:solidFill>
                <a:schemeClr val="dk1"/>
              </a:solidFill>
            </a:endParaRPr>
          </a:p>
        </p:txBody>
      </p:sp>
      <p:cxnSp>
        <p:nvCxnSpPr>
          <p:cNvPr id="339" name="Google Shape;339;g13b149697e2_2_93"/>
          <p:cNvCxnSpPr>
            <a:stCxn id="337" idx="4"/>
            <a:endCxn id="338" idx="0"/>
          </p:cNvCxnSpPr>
          <p:nvPr/>
        </p:nvCxnSpPr>
        <p:spPr>
          <a:xfrm flipH="1">
            <a:off x="10505425" y="2256288"/>
            <a:ext cx="247800" cy="774600"/>
          </a:xfrm>
          <a:prstGeom prst="straightConnector1">
            <a:avLst/>
          </a:prstGeom>
          <a:noFill/>
          <a:ln cap="flat" cmpd="sng" w="38100">
            <a:solidFill>
              <a:schemeClr val="dk2"/>
            </a:solidFill>
            <a:prstDash val="solid"/>
            <a:round/>
            <a:headEnd len="med" w="med" type="none"/>
            <a:tailEnd len="med" w="med" type="none"/>
          </a:ln>
        </p:spPr>
      </p:cxnSp>
      <p:cxnSp>
        <p:nvCxnSpPr>
          <p:cNvPr id="340" name="Google Shape;340;g13b149697e2_2_93"/>
          <p:cNvCxnSpPr>
            <a:stCxn id="335" idx="2"/>
          </p:cNvCxnSpPr>
          <p:nvPr/>
        </p:nvCxnSpPr>
        <p:spPr>
          <a:xfrm flipH="1">
            <a:off x="9704125" y="689538"/>
            <a:ext cx="1049100" cy="516000"/>
          </a:xfrm>
          <a:prstGeom prst="straightConnector1">
            <a:avLst/>
          </a:prstGeom>
          <a:noFill/>
          <a:ln cap="flat" cmpd="sng" w="38100">
            <a:solidFill>
              <a:schemeClr val="dk2"/>
            </a:solidFill>
            <a:prstDash val="solid"/>
            <a:round/>
            <a:headEnd len="med" w="med" type="none"/>
            <a:tailEnd len="med" w="med" type="none"/>
          </a:ln>
        </p:spPr>
      </p:cxnSp>
      <p:pic>
        <p:nvPicPr>
          <p:cNvPr id="341" name="Google Shape;341;g13b149697e2_2_93"/>
          <p:cNvPicPr preferRelativeResize="0"/>
          <p:nvPr/>
        </p:nvPicPr>
        <p:blipFill>
          <a:blip r:embed="rId4">
            <a:alphaModFix/>
          </a:blip>
          <a:stretch>
            <a:fillRect/>
          </a:stretch>
        </p:blipFill>
        <p:spPr>
          <a:xfrm>
            <a:off x="6764238" y="3679125"/>
            <a:ext cx="3959925" cy="2679200"/>
          </a:xfrm>
          <a:prstGeom prst="rect">
            <a:avLst/>
          </a:prstGeom>
          <a:noFill/>
          <a:ln>
            <a:noFill/>
          </a:ln>
        </p:spPr>
      </p:pic>
      <p:pic>
        <p:nvPicPr>
          <p:cNvPr id="342" name="Google Shape;342;g13b149697e2_2_93"/>
          <p:cNvPicPr preferRelativeResize="0"/>
          <p:nvPr/>
        </p:nvPicPr>
        <p:blipFill>
          <a:blip r:embed="rId5">
            <a:alphaModFix/>
          </a:blip>
          <a:stretch>
            <a:fillRect/>
          </a:stretch>
        </p:blipFill>
        <p:spPr>
          <a:xfrm>
            <a:off x="2057375" y="4283775"/>
            <a:ext cx="3702550" cy="241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txBox="1"/>
          <p:nvPr>
            <p:ph type="title"/>
          </p:nvPr>
        </p:nvSpPr>
        <p:spPr>
          <a:xfrm>
            <a:off x="456876" y="921262"/>
            <a:ext cx="10319341" cy="136845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126" name="Google Shape;126;p3"/>
          <p:cNvSpPr txBox="1"/>
          <p:nvPr>
            <p:ph idx="1" type="body"/>
          </p:nvPr>
        </p:nvSpPr>
        <p:spPr>
          <a:xfrm>
            <a:off x="456876" y="2409824"/>
            <a:ext cx="11278244" cy="399097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800"/>
              <a:buFont typeface="Arial"/>
              <a:buChar char="•"/>
            </a:pPr>
            <a:r>
              <a:rPr b="1" lang="zh-TW"/>
              <a:t>作品概述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rgbClr val="BFBFBF"/>
                </a:solidFill>
              </a:rPr>
              <a:t>難點與創新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rgbClr val="BFBFBF"/>
                </a:solidFill>
              </a:rPr>
              <a:t>設計與實現</a:t>
            </a:r>
            <a:endParaRPr b="1">
              <a:solidFill>
                <a:srgbClr val="BFBFBF"/>
              </a:solidFill>
            </a:endParaRPr>
          </a:p>
          <a:p>
            <a:pPr indent="-228600" lvl="0" marL="228600" rtl="0" algn="l">
              <a:lnSpc>
                <a:spcPct val="100000"/>
              </a:lnSpc>
              <a:spcBef>
                <a:spcPts val="600"/>
              </a:spcBef>
              <a:spcAft>
                <a:spcPts val="0"/>
              </a:spcAft>
              <a:buClr>
                <a:schemeClr val="accent5"/>
              </a:buClr>
              <a:buSzPts val="2800"/>
              <a:buChar char="•"/>
            </a:pPr>
            <a:r>
              <a:rPr b="1" lang="zh-TW">
                <a:solidFill>
                  <a:srgbClr val="BFBFBF"/>
                </a:solidFill>
              </a:rPr>
              <a:t>作品進度</a:t>
            </a:r>
            <a:endParaRPr b="1">
              <a:solidFill>
                <a:srgbClr val="BFBFBF"/>
              </a:solidFill>
            </a:endParaRPr>
          </a:p>
          <a:p>
            <a:pPr indent="-228600" lvl="0" marL="228600" rtl="0" algn="l">
              <a:lnSpc>
                <a:spcPct val="100000"/>
              </a:lnSpc>
              <a:spcBef>
                <a:spcPts val="600"/>
              </a:spcBef>
              <a:spcAft>
                <a:spcPts val="0"/>
              </a:spcAft>
              <a:buClr>
                <a:schemeClr val="accent5"/>
              </a:buClr>
              <a:buSzPts val="2800"/>
              <a:buChar char="•"/>
            </a:pPr>
            <a:r>
              <a:rPr b="1" lang="zh-TW">
                <a:solidFill>
                  <a:srgbClr val="BFBFBF"/>
                </a:solidFill>
              </a:rPr>
              <a:t>測試結果</a:t>
            </a:r>
            <a:endParaRPr b="1">
              <a:solidFill>
                <a:srgbClr val="BFBFBF"/>
              </a:solidFill>
            </a:endParaRPr>
          </a:p>
          <a:p>
            <a:pPr indent="-228600" lvl="0" marL="228600" rtl="0" algn="l">
              <a:lnSpc>
                <a:spcPct val="100000"/>
              </a:lnSpc>
              <a:spcBef>
                <a:spcPts val="600"/>
              </a:spcBef>
              <a:spcAft>
                <a:spcPts val="0"/>
              </a:spcAft>
              <a:buClr>
                <a:schemeClr val="accent5"/>
              </a:buClr>
              <a:buSzPts val="2800"/>
              <a:buChar char="•"/>
            </a:pPr>
            <a:r>
              <a:rPr b="1" lang="zh-TW">
                <a:solidFill>
                  <a:srgbClr val="BFBFBF"/>
                </a:solidFill>
              </a:rPr>
              <a:t>總結展望</a:t>
            </a:r>
            <a:endParaRPr b="1">
              <a:solidFill>
                <a:srgbClr val="BFBFB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3b149697e2_2_115"/>
          <p:cNvSpPr txBox="1"/>
          <p:nvPr>
            <p:ph idx="1" type="body"/>
          </p:nvPr>
        </p:nvSpPr>
        <p:spPr>
          <a:xfrm>
            <a:off x="456555" y="1554480"/>
            <a:ext cx="11278200" cy="48462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zh-TW" sz="2200"/>
              <a:t>與</a:t>
            </a:r>
            <a:r>
              <a:rPr lang="zh-TW" sz="2200"/>
              <a:t>資料庫資料整合</a:t>
            </a:r>
            <a:endParaRPr sz="2200"/>
          </a:p>
          <a:p>
            <a:pPr indent="-368300" lvl="1" marL="914400" rtl="0" algn="l">
              <a:spcBef>
                <a:spcPts val="0"/>
              </a:spcBef>
              <a:spcAft>
                <a:spcPts val="0"/>
              </a:spcAft>
              <a:buSzPts val="2200"/>
              <a:buChar char="–"/>
            </a:pPr>
            <a:r>
              <a:rPr lang="zh-TW" sz="2200"/>
              <a:t>身分識別：MIT-BIH資料庫，</a:t>
            </a:r>
            <a:r>
              <a:rPr b="1" lang="zh-TW" sz="2200">
                <a:solidFill>
                  <a:schemeClr val="accent4"/>
                </a:solidFill>
              </a:rPr>
              <a:t>降頻</a:t>
            </a:r>
            <a:r>
              <a:rPr lang="zh-TW" sz="2200"/>
              <a:t>到360Hz</a:t>
            </a:r>
            <a:endParaRPr sz="2200"/>
          </a:p>
          <a:p>
            <a:pPr indent="-368300" lvl="1" marL="914400" rtl="0" algn="l">
              <a:spcBef>
                <a:spcPts val="0"/>
              </a:spcBef>
              <a:spcAft>
                <a:spcPts val="0"/>
              </a:spcAft>
              <a:buSzPts val="2200"/>
              <a:buChar char="–"/>
            </a:pPr>
            <a:r>
              <a:rPr lang="zh-TW" sz="2200"/>
              <a:t>COVID-19篩檢：ECG images data資料庫，降頻到200Hz</a:t>
            </a:r>
            <a:endParaRPr sz="2200"/>
          </a:p>
          <a:p>
            <a:pPr indent="0" lvl="0" marL="137160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去除雜訊與資料增量</a:t>
            </a:r>
            <a:endParaRPr sz="2200"/>
          </a:p>
          <a:p>
            <a:pPr indent="-368300" lvl="1" marL="914400" rtl="0" algn="l">
              <a:spcBef>
                <a:spcPts val="0"/>
              </a:spcBef>
              <a:spcAft>
                <a:spcPts val="0"/>
              </a:spcAft>
              <a:buSzPts val="2200"/>
              <a:buChar char="–"/>
            </a:pPr>
            <a:r>
              <a:rPr b="1" lang="zh-TW" sz="2200">
                <a:solidFill>
                  <a:schemeClr val="accent4"/>
                </a:solidFill>
              </a:rPr>
              <a:t>去除雜訊</a:t>
            </a:r>
            <a:r>
              <a:rPr lang="zh-TW" sz="2200"/>
              <a:t>：小波變換、以中值濾波器處理基線飄移</a:t>
            </a:r>
            <a:endParaRPr sz="2200"/>
          </a:p>
          <a:p>
            <a:pPr indent="-368300" lvl="1" marL="914400" rtl="0" algn="l">
              <a:spcBef>
                <a:spcPts val="0"/>
              </a:spcBef>
              <a:spcAft>
                <a:spcPts val="0"/>
              </a:spcAft>
              <a:buSzPts val="2200"/>
              <a:buChar char="–"/>
            </a:pPr>
            <a:r>
              <a:rPr b="1" lang="zh-TW" sz="2200">
                <a:solidFill>
                  <a:schemeClr val="accent4"/>
                </a:solidFill>
              </a:rPr>
              <a:t>資料增量</a:t>
            </a:r>
            <a:r>
              <a:rPr lang="zh-TW" sz="2200"/>
              <a:t>：垂直翻轉（左右手相反時向量方向不同）、新增高斯噪聲資料</a:t>
            </a:r>
            <a:endParaRPr sz="2200"/>
          </a:p>
          <a:p>
            <a:pPr indent="0" lvl="0" marL="91440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處理每個人的資料區間</a:t>
            </a:r>
            <a:endParaRPr sz="2200"/>
          </a:p>
          <a:p>
            <a:pPr indent="-368300" lvl="1" marL="914400" rtl="0" algn="l">
              <a:spcBef>
                <a:spcPts val="0"/>
              </a:spcBef>
              <a:spcAft>
                <a:spcPts val="0"/>
              </a:spcAft>
              <a:buSzPts val="2200"/>
              <a:buChar char="–"/>
            </a:pPr>
            <a:r>
              <a:rPr lang="zh-TW" sz="2200"/>
              <a:t>資料</a:t>
            </a:r>
            <a:r>
              <a:rPr b="1" lang="zh-TW" sz="2200">
                <a:solidFill>
                  <a:schemeClr val="accent4"/>
                </a:solidFill>
              </a:rPr>
              <a:t>歸一化</a:t>
            </a:r>
            <a:endParaRPr b="1" sz="2200">
              <a:solidFill>
                <a:schemeClr val="accent4"/>
              </a:solidFill>
            </a:endParaRPr>
          </a:p>
          <a:p>
            <a:pPr indent="-368300" lvl="1" marL="914400" rtl="0" algn="l">
              <a:spcBef>
                <a:spcPts val="0"/>
              </a:spcBef>
              <a:spcAft>
                <a:spcPts val="0"/>
              </a:spcAft>
              <a:buSzPts val="2200"/>
              <a:buChar char="–"/>
            </a:pPr>
            <a:r>
              <a:rPr lang="zh-TW" sz="2200"/>
              <a:t>縮放至0-255區間 </a:t>
            </a:r>
            <a:endParaRPr sz="2200"/>
          </a:p>
          <a:p>
            <a:pPr indent="0" lvl="0" marL="0" rtl="0" algn="l">
              <a:spcBef>
                <a:spcPts val="600"/>
              </a:spcBef>
              <a:spcAft>
                <a:spcPts val="0"/>
              </a:spcAft>
              <a:buNone/>
            </a:pPr>
            <a:r>
              <a:t/>
            </a:r>
            <a:endParaRPr/>
          </a:p>
        </p:txBody>
      </p:sp>
      <p:sp>
        <p:nvSpPr>
          <p:cNvPr id="349" name="Google Shape;349;g13b149697e2_2_115"/>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Raspberry pi</a:t>
            </a:r>
            <a:endParaRPr/>
          </a:p>
        </p:txBody>
      </p:sp>
      <p:sp>
        <p:nvSpPr>
          <p:cNvPr id="350" name="Google Shape;350;g13b149697e2_2_115"/>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2. </a:t>
            </a:r>
            <a:r>
              <a:rPr lang="zh-TW"/>
              <a:t>資料前處理</a:t>
            </a:r>
            <a:endParaRPr/>
          </a:p>
        </p:txBody>
      </p:sp>
      <p:pic>
        <p:nvPicPr>
          <p:cNvPr id="351" name="Google Shape;351;g13b149697e2_2_115"/>
          <p:cNvPicPr preferRelativeResize="0"/>
          <p:nvPr/>
        </p:nvPicPr>
        <p:blipFill>
          <a:blip r:embed="rId3">
            <a:alphaModFix/>
          </a:blip>
          <a:stretch>
            <a:fillRect/>
          </a:stretch>
        </p:blipFill>
        <p:spPr>
          <a:xfrm>
            <a:off x="4831400" y="4419275"/>
            <a:ext cx="3317300" cy="2161675"/>
          </a:xfrm>
          <a:prstGeom prst="rect">
            <a:avLst/>
          </a:prstGeom>
          <a:noFill/>
          <a:ln>
            <a:noFill/>
          </a:ln>
        </p:spPr>
      </p:pic>
      <p:pic>
        <p:nvPicPr>
          <p:cNvPr id="352" name="Google Shape;352;g13b149697e2_2_115"/>
          <p:cNvPicPr preferRelativeResize="0"/>
          <p:nvPr/>
        </p:nvPicPr>
        <p:blipFill>
          <a:blip r:embed="rId4">
            <a:alphaModFix/>
          </a:blip>
          <a:stretch>
            <a:fillRect/>
          </a:stretch>
        </p:blipFill>
        <p:spPr>
          <a:xfrm>
            <a:off x="8829375" y="4419275"/>
            <a:ext cx="3362625" cy="2161675"/>
          </a:xfrm>
          <a:prstGeom prst="rect">
            <a:avLst/>
          </a:prstGeom>
          <a:noFill/>
          <a:ln>
            <a:noFill/>
          </a:ln>
        </p:spPr>
      </p:pic>
      <p:cxnSp>
        <p:nvCxnSpPr>
          <p:cNvPr id="353" name="Google Shape;353;g13b149697e2_2_115"/>
          <p:cNvCxnSpPr>
            <a:stCxn id="351" idx="3"/>
            <a:endCxn id="352" idx="1"/>
          </p:cNvCxnSpPr>
          <p:nvPr/>
        </p:nvCxnSpPr>
        <p:spPr>
          <a:xfrm>
            <a:off x="8148700" y="5500112"/>
            <a:ext cx="6807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3b149697e2_2_125"/>
          <p:cNvSpPr txBox="1"/>
          <p:nvPr>
            <p:ph idx="1" type="body"/>
          </p:nvPr>
        </p:nvSpPr>
        <p:spPr>
          <a:xfrm>
            <a:off x="360230" y="1588180"/>
            <a:ext cx="11278200" cy="48462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zh-TW" sz="2200"/>
              <a:t>資料以</a:t>
            </a:r>
            <a:r>
              <a:rPr b="1" lang="zh-TW" sz="2200">
                <a:solidFill>
                  <a:schemeClr val="accent4"/>
                </a:solidFill>
              </a:rPr>
              <a:t>UART</a:t>
            </a:r>
            <a:r>
              <a:rPr lang="zh-TW" sz="2200"/>
              <a:t>從Raspberry Pi傳進ARC EM9D AIoT DK</a:t>
            </a:r>
            <a:endParaRPr sz="2200"/>
          </a:p>
          <a:p>
            <a:pPr indent="-368300" lvl="0" marL="457200" rtl="0" algn="l">
              <a:spcBef>
                <a:spcPts val="0"/>
              </a:spcBef>
              <a:spcAft>
                <a:spcPts val="0"/>
              </a:spcAft>
              <a:buSzPts val="2200"/>
              <a:buChar char="•"/>
            </a:pPr>
            <a:r>
              <a:rPr lang="zh-TW" sz="2200"/>
              <a:t>以</a:t>
            </a:r>
            <a:r>
              <a:rPr b="1" lang="zh-TW" sz="2200">
                <a:solidFill>
                  <a:schemeClr val="accent4"/>
                </a:solidFill>
              </a:rPr>
              <a:t>tensorflow lite</a:t>
            </a:r>
            <a:r>
              <a:rPr lang="zh-TW" sz="2200"/>
              <a:t> 架設CNN model</a:t>
            </a:r>
            <a:endParaRPr sz="2200"/>
          </a:p>
          <a:p>
            <a:pPr indent="0" lvl="0" marL="457200" rtl="0" algn="l">
              <a:spcBef>
                <a:spcPts val="600"/>
              </a:spcBef>
              <a:spcAft>
                <a:spcPts val="0"/>
              </a:spcAft>
              <a:buNone/>
            </a:pPr>
            <a:r>
              <a:rPr lang="zh-TW" sz="2200"/>
              <a:t>（身份辨識、COVID-19篩檢各一個）</a:t>
            </a:r>
            <a:endParaRPr sz="2200"/>
          </a:p>
          <a:p>
            <a:pPr indent="0" lvl="0" marL="91440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充分利用ARC EM9D AIoT DK的效能</a:t>
            </a:r>
            <a:endParaRPr sz="2200"/>
          </a:p>
          <a:p>
            <a:pPr indent="-368300" lvl="1" marL="914400" rtl="0" algn="l">
              <a:spcBef>
                <a:spcPts val="0"/>
              </a:spcBef>
              <a:spcAft>
                <a:spcPts val="0"/>
              </a:spcAft>
              <a:buSzPts val="2200"/>
              <a:buChar char="–"/>
            </a:pPr>
            <a:r>
              <a:rPr b="1" lang="zh-TW" sz="2200">
                <a:solidFill>
                  <a:schemeClr val="accent4"/>
                </a:solidFill>
              </a:rPr>
              <a:t>MLI軟體庫</a:t>
            </a:r>
            <a:r>
              <a:rPr lang="zh-TW" sz="2200"/>
              <a:t>對模型中</a:t>
            </a:r>
            <a:r>
              <a:rPr b="1" lang="zh-TW" sz="2200">
                <a:solidFill>
                  <a:schemeClr val="accent4"/>
                </a:solidFill>
              </a:rPr>
              <a:t>Pooling，ReLU</a:t>
            </a:r>
            <a:r>
              <a:rPr lang="zh-TW" sz="2200"/>
              <a:t>等有較高的效能</a:t>
            </a:r>
            <a:endParaRPr sz="2200"/>
          </a:p>
          <a:p>
            <a:pPr indent="-368300" lvl="1" marL="914400" rtl="0" algn="l">
              <a:spcBef>
                <a:spcPts val="0"/>
              </a:spcBef>
              <a:spcAft>
                <a:spcPts val="0"/>
              </a:spcAft>
              <a:buSzPts val="2200"/>
              <a:buChar char="–"/>
            </a:pPr>
            <a:r>
              <a:rPr lang="zh-TW" sz="2200"/>
              <a:t>對模型中</a:t>
            </a:r>
            <a:r>
              <a:rPr b="1" lang="zh-TW" sz="2200">
                <a:solidFill>
                  <a:schemeClr val="accent4"/>
                </a:solidFill>
              </a:rPr>
              <a:t>Conv 2D</a:t>
            </a:r>
            <a:r>
              <a:rPr lang="zh-TW" sz="2200"/>
              <a:t>效能可高至</a:t>
            </a:r>
            <a:r>
              <a:rPr b="1" lang="zh-TW" sz="2200">
                <a:solidFill>
                  <a:schemeClr val="accent4"/>
                </a:solidFill>
              </a:rPr>
              <a:t>16</a:t>
            </a:r>
            <a:r>
              <a:rPr lang="zh-TW" sz="2200"/>
              <a:t>倍</a:t>
            </a:r>
            <a:endParaRPr sz="2200"/>
          </a:p>
          <a:p>
            <a:pPr indent="-368300" lvl="1" marL="914400" rtl="0" algn="l">
              <a:spcBef>
                <a:spcPts val="0"/>
              </a:spcBef>
              <a:spcAft>
                <a:spcPts val="0"/>
              </a:spcAft>
              <a:buSzPts val="2200"/>
              <a:buChar char="–"/>
            </a:pPr>
            <a:r>
              <a:rPr lang="zh-TW" sz="2200"/>
              <a:t>使用</a:t>
            </a:r>
            <a:r>
              <a:rPr b="1" lang="zh-TW" sz="2200">
                <a:solidFill>
                  <a:schemeClr val="accent4"/>
                </a:solidFill>
              </a:rPr>
              <a:t>INT8 Quantization</a:t>
            </a:r>
            <a:r>
              <a:rPr lang="zh-TW" sz="2200"/>
              <a:t>量化模型</a:t>
            </a:r>
            <a:endParaRPr sz="2200"/>
          </a:p>
          <a:p>
            <a:pPr indent="0" lvl="0" marL="0" rtl="0" algn="l">
              <a:spcBef>
                <a:spcPts val="600"/>
              </a:spcBef>
              <a:spcAft>
                <a:spcPts val="0"/>
              </a:spcAft>
              <a:buNone/>
            </a:pPr>
            <a:r>
              <a:t/>
            </a:r>
            <a:endParaRPr sz="2200"/>
          </a:p>
          <a:p>
            <a:pPr indent="-368300" lvl="0" marL="457200" rtl="0" algn="l">
              <a:spcBef>
                <a:spcPts val="600"/>
              </a:spcBef>
              <a:spcAft>
                <a:spcPts val="0"/>
              </a:spcAft>
              <a:buSzPts val="2200"/>
              <a:buChar char="•"/>
            </a:pPr>
            <a:r>
              <a:rPr lang="zh-TW" sz="2200"/>
              <a:t>最後將辨識結果以UART回傳回Raspberry Pi</a:t>
            </a:r>
            <a:endParaRPr sz="2200"/>
          </a:p>
        </p:txBody>
      </p:sp>
      <p:sp>
        <p:nvSpPr>
          <p:cNvPr id="360" name="Google Shape;360;g13b149697e2_2_125"/>
          <p:cNvSpPr txBox="1"/>
          <p:nvPr>
            <p:ph idx="2" type="body"/>
          </p:nvPr>
        </p:nvSpPr>
        <p:spPr>
          <a:xfrm>
            <a:off x="360230" y="9601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ARC EM9D AIoT DK</a:t>
            </a:r>
            <a:endParaRPr/>
          </a:p>
        </p:txBody>
      </p:sp>
      <p:sp>
        <p:nvSpPr>
          <p:cNvPr id="361" name="Google Shape;361;g13b149697e2_2_125"/>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3. </a:t>
            </a:r>
            <a:r>
              <a:rPr lang="zh-TW"/>
              <a:t>模型預測</a:t>
            </a:r>
            <a:endParaRPr/>
          </a:p>
        </p:txBody>
      </p:sp>
      <p:pic>
        <p:nvPicPr>
          <p:cNvPr id="362" name="Google Shape;362;g13b149697e2_2_125"/>
          <p:cNvPicPr preferRelativeResize="0"/>
          <p:nvPr/>
        </p:nvPicPr>
        <p:blipFill rotWithShape="1">
          <a:blip r:embed="rId3">
            <a:alphaModFix/>
          </a:blip>
          <a:srcRect b="0" l="0" r="0" t="8399"/>
          <a:stretch/>
        </p:blipFill>
        <p:spPr>
          <a:xfrm>
            <a:off x="8232738" y="2082475"/>
            <a:ext cx="2905125" cy="610725"/>
          </a:xfrm>
          <a:prstGeom prst="rect">
            <a:avLst/>
          </a:prstGeom>
          <a:noFill/>
          <a:ln>
            <a:noFill/>
          </a:ln>
        </p:spPr>
      </p:pic>
      <p:pic>
        <p:nvPicPr>
          <p:cNvPr id="363" name="Google Shape;363;g13b149697e2_2_125"/>
          <p:cNvPicPr preferRelativeResize="0"/>
          <p:nvPr/>
        </p:nvPicPr>
        <p:blipFill rotWithShape="1">
          <a:blip r:embed="rId4">
            <a:alphaModFix/>
          </a:blip>
          <a:srcRect b="0" l="0" r="34396" t="0"/>
          <a:stretch/>
        </p:blipFill>
        <p:spPr>
          <a:xfrm>
            <a:off x="8232742" y="3449825"/>
            <a:ext cx="3405695" cy="253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3dd9baff95_2_0"/>
          <p:cNvSpPr txBox="1"/>
          <p:nvPr>
            <p:ph idx="1" type="body"/>
          </p:nvPr>
        </p:nvSpPr>
        <p:spPr>
          <a:xfrm>
            <a:off x="456555" y="1554480"/>
            <a:ext cx="7772400" cy="4846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TW" sz="1800"/>
              <a:t>Training Data：</a:t>
            </a:r>
            <a:endParaRPr sz="1800"/>
          </a:p>
          <a:p>
            <a:pPr indent="0" lvl="0" marL="0" rtl="0" algn="l">
              <a:lnSpc>
                <a:spcPct val="115000"/>
              </a:lnSpc>
              <a:spcBef>
                <a:spcPts val="0"/>
              </a:spcBef>
              <a:spcAft>
                <a:spcPts val="0"/>
              </a:spcAft>
              <a:buNone/>
            </a:pPr>
            <a:r>
              <a:rPr lang="zh-TW" sz="1800"/>
              <a:t>COVID : 800, NORMAL : 1000</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zh-TW" sz="1800"/>
              <a:t>Testing Data：</a:t>
            </a:r>
            <a:endParaRPr sz="1800"/>
          </a:p>
          <a:p>
            <a:pPr indent="0" lvl="0" marL="0" rtl="0" algn="l">
              <a:lnSpc>
                <a:spcPct val="115000"/>
              </a:lnSpc>
              <a:spcBef>
                <a:spcPts val="0"/>
              </a:spcBef>
              <a:spcAft>
                <a:spcPts val="0"/>
              </a:spcAft>
              <a:buNone/>
            </a:pPr>
            <a:r>
              <a:rPr lang="zh-TW" sz="1800"/>
              <a:t>COVID : 50, NORMAL : 296</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lang="zh-TW" sz="2400">
                <a:highlight>
                  <a:srgbClr val="FFE599"/>
                </a:highlight>
                <a:latin typeface="Calibri"/>
                <a:ea typeface="Calibri"/>
                <a:cs typeface="Calibri"/>
                <a:sym typeface="Calibri"/>
              </a:rPr>
              <a:t>Test a</a:t>
            </a:r>
            <a:r>
              <a:rPr lang="zh-TW" sz="2200">
                <a:highlight>
                  <a:srgbClr val="FFE599"/>
                </a:highlight>
              </a:rPr>
              <a:t>ccuracy : 98.6%</a:t>
            </a:r>
            <a:endParaRPr sz="2200">
              <a:highlight>
                <a:srgbClr val="FFE599"/>
              </a:highlight>
            </a:endParaRPr>
          </a:p>
          <a:p>
            <a:pPr indent="0" lvl="0" marL="0" rtl="0" algn="l">
              <a:spcBef>
                <a:spcPts val="600"/>
              </a:spcBef>
              <a:spcAft>
                <a:spcPts val="0"/>
              </a:spcAft>
              <a:buNone/>
            </a:pPr>
            <a:r>
              <a:t/>
            </a:r>
            <a:endParaRPr/>
          </a:p>
        </p:txBody>
      </p:sp>
      <p:sp>
        <p:nvSpPr>
          <p:cNvPr id="370" name="Google Shape;370;g13dd9baff95_2_0"/>
          <p:cNvSpPr txBox="1"/>
          <p:nvPr>
            <p:ph idx="2" type="body"/>
          </p:nvPr>
        </p:nvSpPr>
        <p:spPr>
          <a:xfrm>
            <a:off x="8763325" y="249876"/>
            <a:ext cx="3200400" cy="6136800"/>
          </a:xfrm>
          <a:prstGeom prst="rect">
            <a:avLst/>
          </a:prstGeom>
        </p:spPr>
        <p:txBody>
          <a:bodyPr anchorCtr="0" anchor="ctr" bIns="45700" lIns="91425" spcFirstLastPara="1" rIns="91425" wrap="square" tIns="45700">
            <a:noAutofit/>
          </a:bodyPr>
          <a:lstStyle/>
          <a:p>
            <a:pPr indent="0" lvl="0" marL="0" rtl="0" algn="l">
              <a:spcBef>
                <a:spcPts val="600"/>
              </a:spcBef>
              <a:spcAft>
                <a:spcPts val="0"/>
              </a:spcAft>
              <a:buNone/>
            </a:pPr>
            <a:r>
              <a:t/>
            </a:r>
            <a:endParaRPr/>
          </a:p>
        </p:txBody>
      </p:sp>
      <p:sp>
        <p:nvSpPr>
          <p:cNvPr id="371" name="Google Shape;371;g13dd9baff95_2_0"/>
          <p:cNvSpPr txBox="1"/>
          <p:nvPr>
            <p:ph idx="3" type="body"/>
          </p:nvPr>
        </p:nvSpPr>
        <p:spPr>
          <a:xfrm>
            <a:off x="456555" y="1005839"/>
            <a:ext cx="77724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整合ECG Images dataset </a:t>
            </a:r>
            <a:endParaRPr/>
          </a:p>
        </p:txBody>
      </p:sp>
      <p:sp>
        <p:nvSpPr>
          <p:cNvPr id="372" name="Google Shape;372;g13dd9baff95_2_0"/>
          <p:cNvSpPr txBox="1"/>
          <p:nvPr>
            <p:ph type="title"/>
          </p:nvPr>
        </p:nvSpPr>
        <p:spPr>
          <a:xfrm>
            <a:off x="457200" y="0"/>
            <a:ext cx="77724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COVID-19篩檢模型</a:t>
            </a:r>
            <a:endParaRPr/>
          </a:p>
        </p:txBody>
      </p:sp>
      <p:pic>
        <p:nvPicPr>
          <p:cNvPr id="373" name="Google Shape;373;g13dd9baff95_2_0"/>
          <p:cNvPicPr preferRelativeResize="0"/>
          <p:nvPr/>
        </p:nvPicPr>
        <p:blipFill rotWithShape="1">
          <a:blip r:embed="rId3">
            <a:alphaModFix/>
          </a:blip>
          <a:srcRect b="0" l="0" r="0" t="0"/>
          <a:stretch/>
        </p:blipFill>
        <p:spPr>
          <a:xfrm rot="5400000">
            <a:off x="7404363" y="2363625"/>
            <a:ext cx="5918325" cy="2345850"/>
          </a:xfrm>
          <a:prstGeom prst="rect">
            <a:avLst/>
          </a:prstGeom>
          <a:noFill/>
          <a:ln>
            <a:noFill/>
          </a:ln>
        </p:spPr>
      </p:pic>
      <p:pic>
        <p:nvPicPr>
          <p:cNvPr id="374" name="Google Shape;374;g13dd9baff95_2_0"/>
          <p:cNvPicPr preferRelativeResize="0"/>
          <p:nvPr/>
        </p:nvPicPr>
        <p:blipFill>
          <a:blip r:embed="rId4">
            <a:alphaModFix/>
          </a:blip>
          <a:stretch>
            <a:fillRect/>
          </a:stretch>
        </p:blipFill>
        <p:spPr>
          <a:xfrm>
            <a:off x="4389450" y="1290700"/>
            <a:ext cx="3840150" cy="2682325"/>
          </a:xfrm>
          <a:prstGeom prst="rect">
            <a:avLst/>
          </a:prstGeom>
          <a:noFill/>
          <a:ln>
            <a:noFill/>
          </a:ln>
        </p:spPr>
      </p:pic>
      <p:pic>
        <p:nvPicPr>
          <p:cNvPr id="375" name="Google Shape;375;g13dd9baff95_2_0"/>
          <p:cNvPicPr preferRelativeResize="0"/>
          <p:nvPr/>
        </p:nvPicPr>
        <p:blipFill>
          <a:blip r:embed="rId5">
            <a:alphaModFix/>
          </a:blip>
          <a:stretch>
            <a:fillRect/>
          </a:stretch>
        </p:blipFill>
        <p:spPr>
          <a:xfrm>
            <a:off x="4505175" y="3973025"/>
            <a:ext cx="3724425" cy="2682325"/>
          </a:xfrm>
          <a:prstGeom prst="rect">
            <a:avLst/>
          </a:prstGeom>
          <a:noFill/>
          <a:ln>
            <a:noFill/>
          </a:ln>
        </p:spPr>
      </p:pic>
      <p:pic>
        <p:nvPicPr>
          <p:cNvPr id="376" name="Google Shape;376;g13dd9baff95_2_0"/>
          <p:cNvPicPr preferRelativeResize="0"/>
          <p:nvPr/>
        </p:nvPicPr>
        <p:blipFill>
          <a:blip r:embed="rId6">
            <a:alphaModFix/>
          </a:blip>
          <a:stretch>
            <a:fillRect/>
          </a:stretch>
        </p:blipFill>
        <p:spPr>
          <a:xfrm>
            <a:off x="568575" y="4111788"/>
            <a:ext cx="2863706" cy="2404800"/>
          </a:xfrm>
          <a:prstGeom prst="rect">
            <a:avLst/>
          </a:prstGeom>
          <a:noFill/>
          <a:ln>
            <a:noFill/>
          </a:ln>
        </p:spPr>
      </p:pic>
      <p:grpSp>
        <p:nvGrpSpPr>
          <p:cNvPr id="377" name="Google Shape;377;g13dd9baff95_2_0"/>
          <p:cNvGrpSpPr/>
          <p:nvPr/>
        </p:nvGrpSpPr>
        <p:grpSpPr>
          <a:xfrm>
            <a:off x="10328675" y="1375200"/>
            <a:ext cx="555250" cy="415500"/>
            <a:chOff x="10328675" y="1375200"/>
            <a:chExt cx="555250" cy="415500"/>
          </a:xfrm>
        </p:grpSpPr>
        <p:sp>
          <p:nvSpPr>
            <p:cNvPr id="378" name="Google Shape;378;g13dd9baff95_2_0"/>
            <p:cNvSpPr/>
            <p:nvPr/>
          </p:nvSpPr>
          <p:spPr>
            <a:xfrm>
              <a:off x="10425825" y="1428575"/>
              <a:ext cx="458100" cy="236100"/>
            </a:xfrm>
            <a:prstGeom prst="rect">
              <a:avLst/>
            </a:prstGeom>
            <a:solidFill>
              <a:srgbClr val="F6AD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379" name="Google Shape;379;g13dd9baff95_2_0"/>
            <p:cNvSpPr txBox="1"/>
            <p:nvPr/>
          </p:nvSpPr>
          <p:spPr>
            <a:xfrm>
              <a:off x="10328675" y="1375200"/>
              <a:ext cx="45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500">
                  <a:latin typeface="Microsoft JhengHei"/>
                  <a:ea typeface="Microsoft JhengHei"/>
                  <a:cs typeface="Microsoft JhengHei"/>
                  <a:sym typeface="Microsoft JhengHei"/>
                </a:rPr>
                <a:t>2D</a:t>
              </a:r>
              <a:endParaRPr b="1" sz="1500">
                <a:latin typeface="Microsoft JhengHei"/>
                <a:ea typeface="Microsoft JhengHei"/>
                <a:cs typeface="Microsoft JhengHei"/>
                <a:sym typeface="Microsoft JhengHei"/>
              </a:endParaRPr>
            </a:p>
          </p:txBody>
        </p:sp>
      </p:grpSp>
      <p:grpSp>
        <p:nvGrpSpPr>
          <p:cNvPr id="380" name="Google Shape;380;g13dd9baff95_2_0"/>
          <p:cNvGrpSpPr/>
          <p:nvPr/>
        </p:nvGrpSpPr>
        <p:grpSpPr>
          <a:xfrm>
            <a:off x="10328675" y="3052800"/>
            <a:ext cx="555250" cy="415500"/>
            <a:chOff x="10328675" y="1317475"/>
            <a:chExt cx="555250" cy="415500"/>
          </a:xfrm>
        </p:grpSpPr>
        <p:sp>
          <p:nvSpPr>
            <p:cNvPr id="381" name="Google Shape;381;g13dd9baff95_2_0"/>
            <p:cNvSpPr/>
            <p:nvPr/>
          </p:nvSpPr>
          <p:spPr>
            <a:xfrm>
              <a:off x="10425825" y="1428575"/>
              <a:ext cx="458100" cy="236100"/>
            </a:xfrm>
            <a:prstGeom prst="rect">
              <a:avLst/>
            </a:prstGeom>
            <a:solidFill>
              <a:srgbClr val="F6AD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Calibri"/>
                <a:ea typeface="Calibri"/>
                <a:cs typeface="Calibri"/>
                <a:sym typeface="Calibri"/>
              </a:endParaRPr>
            </a:p>
          </p:txBody>
        </p:sp>
        <p:sp>
          <p:nvSpPr>
            <p:cNvPr id="382" name="Google Shape;382;g13dd9baff95_2_0"/>
            <p:cNvSpPr txBox="1"/>
            <p:nvPr/>
          </p:nvSpPr>
          <p:spPr>
            <a:xfrm>
              <a:off x="10328675" y="1317475"/>
              <a:ext cx="45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500">
                  <a:latin typeface="Microsoft JhengHei"/>
                  <a:ea typeface="Microsoft JhengHei"/>
                  <a:cs typeface="Microsoft JhengHei"/>
                  <a:sym typeface="Microsoft JhengHei"/>
                </a:rPr>
                <a:t>2D</a:t>
              </a:r>
              <a:endParaRPr b="1" sz="1500">
                <a:latin typeface="Microsoft JhengHei"/>
                <a:ea typeface="Microsoft JhengHei"/>
                <a:cs typeface="Microsoft JhengHei"/>
                <a:sym typeface="Microsoft JhengHe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3dd9baff95_2_12"/>
          <p:cNvSpPr txBox="1"/>
          <p:nvPr>
            <p:ph idx="1" type="body"/>
          </p:nvPr>
        </p:nvSpPr>
        <p:spPr>
          <a:xfrm>
            <a:off x="456555" y="1554480"/>
            <a:ext cx="7772400" cy="4846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TW" sz="1800">
                <a:latin typeface="Calibri"/>
                <a:ea typeface="Calibri"/>
                <a:cs typeface="Calibri"/>
                <a:sym typeface="Calibri"/>
              </a:rPr>
              <a:t>Training Data：</a:t>
            </a:r>
            <a:endParaRPr sz="1800">
              <a:latin typeface="Calibri"/>
              <a:ea typeface="Calibri"/>
              <a:cs typeface="Calibri"/>
              <a:sym typeface="Calibri"/>
            </a:endParaRPr>
          </a:p>
          <a:p>
            <a:pPr indent="0" lvl="0" marL="0" rtl="0" algn="l">
              <a:lnSpc>
                <a:spcPct val="115000"/>
              </a:lnSpc>
              <a:spcBef>
                <a:spcPts val="0"/>
              </a:spcBef>
              <a:spcAft>
                <a:spcPts val="0"/>
              </a:spcAft>
              <a:buNone/>
            </a:pPr>
            <a:r>
              <a:rPr lang="zh-TW" sz="1800">
                <a:latin typeface="Calibri"/>
                <a:ea typeface="Calibri"/>
                <a:cs typeface="Calibri"/>
                <a:sym typeface="Calibri"/>
              </a:rPr>
              <a:t>MIT-BIH : 3870, OURS : 450</a:t>
            </a:r>
            <a:endParaRPr sz="1800">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Calibri"/>
              <a:ea typeface="Calibri"/>
              <a:cs typeface="Calibri"/>
              <a:sym typeface="Calibri"/>
            </a:endParaRPr>
          </a:p>
          <a:p>
            <a:pPr indent="0" lvl="0" marL="0" rtl="0" algn="l">
              <a:lnSpc>
                <a:spcPct val="115000"/>
              </a:lnSpc>
              <a:spcBef>
                <a:spcPts val="0"/>
              </a:spcBef>
              <a:spcAft>
                <a:spcPts val="0"/>
              </a:spcAft>
              <a:buNone/>
            </a:pPr>
            <a:r>
              <a:rPr lang="zh-TW" sz="1800">
                <a:latin typeface="Calibri"/>
                <a:ea typeface="Calibri"/>
                <a:cs typeface="Calibri"/>
                <a:sym typeface="Calibri"/>
              </a:rPr>
              <a:t>Testing Data：</a:t>
            </a:r>
            <a:endParaRPr sz="1800">
              <a:latin typeface="Calibri"/>
              <a:ea typeface="Calibri"/>
              <a:cs typeface="Calibri"/>
              <a:sym typeface="Calibri"/>
            </a:endParaRPr>
          </a:p>
          <a:p>
            <a:pPr indent="0" lvl="0" marL="0" rtl="0" algn="l">
              <a:lnSpc>
                <a:spcPct val="115000"/>
              </a:lnSpc>
              <a:spcBef>
                <a:spcPts val="0"/>
              </a:spcBef>
              <a:spcAft>
                <a:spcPts val="0"/>
              </a:spcAft>
              <a:buNone/>
            </a:pPr>
            <a:r>
              <a:rPr lang="zh-TW" sz="1800">
                <a:latin typeface="Calibri"/>
                <a:ea typeface="Calibri"/>
                <a:cs typeface="Calibri"/>
                <a:sym typeface="Calibri"/>
              </a:rPr>
              <a:t>MIT-BIH : 1720, OURS : 200</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a:p>
            <a:pPr indent="0" lvl="0" marL="0" rtl="0" algn="l">
              <a:lnSpc>
                <a:spcPct val="115000"/>
              </a:lnSpc>
              <a:spcBef>
                <a:spcPts val="0"/>
              </a:spcBef>
              <a:spcAft>
                <a:spcPts val="0"/>
              </a:spcAft>
              <a:buNone/>
            </a:pPr>
            <a:r>
              <a:rPr lang="zh-TW" sz="2400">
                <a:highlight>
                  <a:srgbClr val="FFE599"/>
                </a:highlight>
                <a:latin typeface="Calibri"/>
                <a:ea typeface="Calibri"/>
                <a:cs typeface="Calibri"/>
                <a:sym typeface="Calibri"/>
              </a:rPr>
              <a:t>Test accuracy：99.3%</a:t>
            </a:r>
            <a:endParaRPr sz="2400">
              <a:highlight>
                <a:srgbClr val="FFE599"/>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800"/>
          </a:p>
        </p:txBody>
      </p:sp>
      <p:sp>
        <p:nvSpPr>
          <p:cNvPr id="389" name="Google Shape;389;g13dd9baff95_2_12"/>
          <p:cNvSpPr txBox="1"/>
          <p:nvPr>
            <p:ph idx="2" type="body"/>
          </p:nvPr>
        </p:nvSpPr>
        <p:spPr>
          <a:xfrm>
            <a:off x="8763322" y="686390"/>
            <a:ext cx="3200400" cy="5700300"/>
          </a:xfrm>
          <a:prstGeom prst="rect">
            <a:avLst/>
          </a:prstGeom>
        </p:spPr>
        <p:txBody>
          <a:bodyPr anchorCtr="0" anchor="ctr" bIns="45700" lIns="91425" spcFirstLastPara="1" rIns="91425" wrap="square" tIns="45700">
            <a:noAutofit/>
          </a:bodyPr>
          <a:lstStyle/>
          <a:p>
            <a:pPr indent="0" lvl="0" marL="0" rtl="0" algn="l">
              <a:spcBef>
                <a:spcPts val="600"/>
              </a:spcBef>
              <a:spcAft>
                <a:spcPts val="0"/>
              </a:spcAft>
              <a:buNone/>
            </a:pPr>
            <a:r>
              <a:t/>
            </a:r>
            <a:endParaRPr/>
          </a:p>
        </p:txBody>
      </p:sp>
      <p:sp>
        <p:nvSpPr>
          <p:cNvPr id="390" name="Google Shape;390;g13dd9baff95_2_12"/>
          <p:cNvSpPr txBox="1"/>
          <p:nvPr>
            <p:ph idx="3" type="body"/>
          </p:nvPr>
        </p:nvSpPr>
        <p:spPr>
          <a:xfrm>
            <a:off x="456555" y="1005839"/>
            <a:ext cx="77724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t>整合MIT-BIH資料庫</a:t>
            </a:r>
            <a:endParaRPr/>
          </a:p>
        </p:txBody>
      </p:sp>
      <p:sp>
        <p:nvSpPr>
          <p:cNvPr id="391" name="Google Shape;391;g13dd9baff95_2_12"/>
          <p:cNvSpPr txBox="1"/>
          <p:nvPr>
            <p:ph type="title"/>
          </p:nvPr>
        </p:nvSpPr>
        <p:spPr>
          <a:xfrm>
            <a:off x="457200" y="0"/>
            <a:ext cx="77724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身分識別模型</a:t>
            </a:r>
            <a:endParaRPr/>
          </a:p>
        </p:txBody>
      </p:sp>
      <p:pic>
        <p:nvPicPr>
          <p:cNvPr id="392" name="Google Shape;392;g13dd9baff95_2_12"/>
          <p:cNvPicPr preferRelativeResize="0"/>
          <p:nvPr/>
        </p:nvPicPr>
        <p:blipFill>
          <a:blip r:embed="rId3">
            <a:alphaModFix/>
          </a:blip>
          <a:stretch>
            <a:fillRect/>
          </a:stretch>
        </p:blipFill>
        <p:spPr>
          <a:xfrm>
            <a:off x="8934063" y="1361675"/>
            <a:ext cx="2858914" cy="4349749"/>
          </a:xfrm>
          <a:prstGeom prst="rect">
            <a:avLst/>
          </a:prstGeom>
          <a:noFill/>
          <a:ln>
            <a:noFill/>
          </a:ln>
        </p:spPr>
      </p:pic>
      <p:pic>
        <p:nvPicPr>
          <p:cNvPr id="393" name="Google Shape;393;g13dd9baff95_2_12"/>
          <p:cNvPicPr preferRelativeResize="0"/>
          <p:nvPr/>
        </p:nvPicPr>
        <p:blipFill>
          <a:blip r:embed="rId4">
            <a:alphaModFix/>
          </a:blip>
          <a:stretch>
            <a:fillRect/>
          </a:stretch>
        </p:blipFill>
        <p:spPr>
          <a:xfrm>
            <a:off x="4540167" y="1371550"/>
            <a:ext cx="3697683" cy="2448400"/>
          </a:xfrm>
          <a:prstGeom prst="rect">
            <a:avLst/>
          </a:prstGeom>
          <a:noFill/>
          <a:ln>
            <a:noFill/>
          </a:ln>
        </p:spPr>
      </p:pic>
      <p:pic>
        <p:nvPicPr>
          <p:cNvPr id="394" name="Google Shape;394;g13dd9baff95_2_12"/>
          <p:cNvPicPr preferRelativeResize="0"/>
          <p:nvPr/>
        </p:nvPicPr>
        <p:blipFill rotWithShape="1">
          <a:blip r:embed="rId5">
            <a:alphaModFix/>
          </a:blip>
          <a:srcRect b="7407" l="0" r="0" t="0"/>
          <a:stretch/>
        </p:blipFill>
        <p:spPr>
          <a:xfrm>
            <a:off x="4646181" y="3952275"/>
            <a:ext cx="3697718" cy="2448400"/>
          </a:xfrm>
          <a:prstGeom prst="rect">
            <a:avLst/>
          </a:prstGeom>
          <a:noFill/>
          <a:ln>
            <a:noFill/>
          </a:ln>
        </p:spPr>
      </p:pic>
      <p:grpSp>
        <p:nvGrpSpPr>
          <p:cNvPr id="395" name="Google Shape;395;g13dd9baff95_2_12"/>
          <p:cNvGrpSpPr/>
          <p:nvPr/>
        </p:nvGrpSpPr>
        <p:grpSpPr>
          <a:xfrm>
            <a:off x="10278000" y="2041200"/>
            <a:ext cx="869600" cy="354000"/>
            <a:chOff x="10278000" y="2041200"/>
            <a:chExt cx="869600" cy="354000"/>
          </a:xfrm>
        </p:grpSpPr>
        <p:sp>
          <p:nvSpPr>
            <p:cNvPr id="396" name="Google Shape;396;g13dd9baff95_2_12"/>
            <p:cNvSpPr/>
            <p:nvPr/>
          </p:nvSpPr>
          <p:spPr>
            <a:xfrm>
              <a:off x="10370300" y="2124025"/>
              <a:ext cx="777300" cy="208200"/>
            </a:xfrm>
            <a:prstGeom prst="rect">
              <a:avLst/>
            </a:prstGeom>
            <a:solidFill>
              <a:srgbClr val="A5A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3dd9baff95_2_12"/>
            <p:cNvSpPr txBox="1"/>
            <p:nvPr/>
          </p:nvSpPr>
          <p:spPr>
            <a:xfrm>
              <a:off x="10278000" y="2041200"/>
              <a:ext cx="43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latin typeface="Microsoft JhengHei"/>
                  <a:ea typeface="Microsoft JhengHei"/>
                  <a:cs typeface="Microsoft JhengHei"/>
                  <a:sym typeface="Microsoft JhengHei"/>
                </a:rPr>
                <a:t>2D</a:t>
              </a:r>
              <a:endParaRPr b="1" sz="1100">
                <a:latin typeface="Microsoft JhengHei"/>
                <a:ea typeface="Microsoft JhengHei"/>
                <a:cs typeface="Microsoft JhengHei"/>
                <a:sym typeface="Microsoft JhengHei"/>
              </a:endParaRPr>
            </a:p>
          </p:txBody>
        </p:sp>
      </p:grpSp>
      <p:grpSp>
        <p:nvGrpSpPr>
          <p:cNvPr id="398" name="Google Shape;398;g13dd9baff95_2_12"/>
          <p:cNvGrpSpPr/>
          <p:nvPr/>
        </p:nvGrpSpPr>
        <p:grpSpPr>
          <a:xfrm>
            <a:off x="10278000" y="3643200"/>
            <a:ext cx="869600" cy="354000"/>
            <a:chOff x="10278000" y="2041200"/>
            <a:chExt cx="869600" cy="354000"/>
          </a:xfrm>
        </p:grpSpPr>
        <p:sp>
          <p:nvSpPr>
            <p:cNvPr id="399" name="Google Shape;399;g13dd9baff95_2_12"/>
            <p:cNvSpPr/>
            <p:nvPr/>
          </p:nvSpPr>
          <p:spPr>
            <a:xfrm>
              <a:off x="10370300" y="2124025"/>
              <a:ext cx="777300" cy="208200"/>
            </a:xfrm>
            <a:prstGeom prst="rect">
              <a:avLst/>
            </a:prstGeom>
            <a:solidFill>
              <a:srgbClr val="70A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3dd9baff95_2_12"/>
            <p:cNvSpPr txBox="1"/>
            <p:nvPr/>
          </p:nvSpPr>
          <p:spPr>
            <a:xfrm>
              <a:off x="10278000" y="2041200"/>
              <a:ext cx="43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latin typeface="Microsoft JhengHei"/>
                  <a:ea typeface="Microsoft JhengHei"/>
                  <a:cs typeface="Microsoft JhengHei"/>
                  <a:sym typeface="Microsoft JhengHei"/>
                </a:rPr>
                <a:t>2D</a:t>
              </a:r>
              <a:endParaRPr b="1" sz="1100">
                <a:latin typeface="Microsoft JhengHei"/>
                <a:ea typeface="Microsoft JhengHei"/>
                <a:cs typeface="Microsoft JhengHei"/>
                <a:sym typeface="Microsoft JhengHei"/>
              </a:endParaRPr>
            </a:p>
          </p:txBody>
        </p:sp>
      </p:grpSp>
      <p:grpSp>
        <p:nvGrpSpPr>
          <p:cNvPr id="401" name="Google Shape;401;g13dd9baff95_2_12"/>
          <p:cNvGrpSpPr/>
          <p:nvPr/>
        </p:nvGrpSpPr>
        <p:grpSpPr>
          <a:xfrm>
            <a:off x="10278000" y="2573950"/>
            <a:ext cx="869600" cy="354000"/>
            <a:chOff x="10278000" y="2041200"/>
            <a:chExt cx="869600" cy="354000"/>
          </a:xfrm>
        </p:grpSpPr>
        <p:sp>
          <p:nvSpPr>
            <p:cNvPr id="402" name="Google Shape;402;g13dd9baff95_2_12"/>
            <p:cNvSpPr/>
            <p:nvPr/>
          </p:nvSpPr>
          <p:spPr>
            <a:xfrm>
              <a:off x="10370300" y="2124025"/>
              <a:ext cx="777300" cy="208200"/>
            </a:xfrm>
            <a:prstGeom prst="rect">
              <a:avLst/>
            </a:prstGeom>
            <a:solidFill>
              <a:srgbClr val="FF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3dd9baff95_2_12"/>
            <p:cNvSpPr txBox="1"/>
            <p:nvPr/>
          </p:nvSpPr>
          <p:spPr>
            <a:xfrm>
              <a:off x="10278000" y="2041200"/>
              <a:ext cx="43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100">
                  <a:latin typeface="Microsoft JhengHei"/>
                  <a:ea typeface="Microsoft JhengHei"/>
                  <a:cs typeface="Microsoft JhengHei"/>
                  <a:sym typeface="Microsoft JhengHei"/>
                </a:rPr>
                <a:t>2D</a:t>
              </a:r>
              <a:endParaRPr b="1" sz="1100">
                <a:latin typeface="Microsoft JhengHei"/>
                <a:ea typeface="Microsoft JhengHei"/>
                <a:cs typeface="Microsoft JhengHei"/>
                <a:sym typeface="Microsoft JhengHei"/>
              </a:endParaRPr>
            </a:p>
          </p:txBody>
        </p:sp>
      </p:grpSp>
      <p:sp>
        <p:nvSpPr>
          <p:cNvPr id="404" name="Google Shape;404;g13dd9baff95_2_12"/>
          <p:cNvSpPr/>
          <p:nvPr/>
        </p:nvSpPr>
        <p:spPr>
          <a:xfrm>
            <a:off x="10710000" y="4234200"/>
            <a:ext cx="333300" cy="263700"/>
          </a:xfrm>
          <a:prstGeom prst="roundRect">
            <a:avLst>
              <a:gd fmla="val 16667" name="adj"/>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3b149697e2_2_134"/>
          <p:cNvSpPr txBox="1"/>
          <p:nvPr>
            <p:ph idx="1" type="body"/>
          </p:nvPr>
        </p:nvSpPr>
        <p:spPr>
          <a:xfrm>
            <a:off x="456555" y="1554480"/>
            <a:ext cx="11278200" cy="48462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zh-TW"/>
              <a:t>從</a:t>
            </a:r>
            <a:r>
              <a:rPr lang="zh-TW" sz="2200"/>
              <a:t>ARC EM9D AIoT DK得到預測結果</a:t>
            </a:r>
            <a:endParaRPr sz="2200"/>
          </a:p>
          <a:p>
            <a:pPr indent="-368300" lvl="0" marL="457200" rtl="0" algn="l">
              <a:spcBef>
                <a:spcPts val="0"/>
              </a:spcBef>
              <a:spcAft>
                <a:spcPts val="0"/>
              </a:spcAft>
              <a:buSzPts val="2200"/>
              <a:buChar char="•"/>
            </a:pPr>
            <a:r>
              <a:rPr lang="zh-TW" sz="2200"/>
              <a:t>利用AWS平台上的</a:t>
            </a:r>
            <a:r>
              <a:rPr b="1" lang="zh-TW" sz="2200">
                <a:solidFill>
                  <a:schemeClr val="accent4"/>
                </a:solidFill>
              </a:rPr>
              <a:t>MySQL</a:t>
            </a:r>
            <a:r>
              <a:rPr lang="zh-TW" sz="2200"/>
              <a:t>上傳雲端</a:t>
            </a:r>
            <a:endParaRPr sz="2200"/>
          </a:p>
          <a:p>
            <a:pPr indent="0" lvl="0" marL="0" rtl="0" algn="l">
              <a:spcBef>
                <a:spcPts val="600"/>
              </a:spcBef>
              <a:spcAft>
                <a:spcPts val="0"/>
              </a:spcAft>
              <a:buNone/>
            </a:pPr>
            <a:r>
              <a:t/>
            </a:r>
            <a:endParaRPr/>
          </a:p>
          <a:p>
            <a:pPr indent="-368300" lvl="0" marL="457200" rtl="0" algn="l">
              <a:spcBef>
                <a:spcPts val="600"/>
              </a:spcBef>
              <a:spcAft>
                <a:spcPts val="0"/>
              </a:spcAft>
              <a:buSzPts val="2200"/>
              <a:buChar char="•"/>
            </a:pPr>
            <a:r>
              <a:rPr lang="zh-TW" sz="2200"/>
              <a:t>可</a:t>
            </a:r>
            <a:r>
              <a:rPr b="1" lang="zh-TW" sz="2200">
                <a:solidFill>
                  <a:schemeClr val="accent4"/>
                </a:solidFill>
              </a:rPr>
              <a:t>隨時隨地</a:t>
            </a:r>
            <a:r>
              <a:rPr lang="zh-TW" sz="2200"/>
              <a:t>查看</a:t>
            </a:r>
            <a:endParaRPr sz="2200"/>
          </a:p>
          <a:p>
            <a:pPr indent="-368300" lvl="0" marL="457200" rtl="0" algn="l">
              <a:spcBef>
                <a:spcPts val="0"/>
              </a:spcBef>
              <a:spcAft>
                <a:spcPts val="0"/>
              </a:spcAft>
              <a:buSzPts val="2200"/>
              <a:buChar char="•"/>
            </a:pPr>
            <a:r>
              <a:rPr lang="zh-TW" sz="2200"/>
              <a:t>方便管控門禁系統、疫情狀況</a:t>
            </a:r>
            <a:endParaRPr sz="2200"/>
          </a:p>
          <a:p>
            <a:pPr indent="0" lvl="0" marL="0" rtl="0" algn="l">
              <a:spcBef>
                <a:spcPts val="600"/>
              </a:spcBef>
              <a:spcAft>
                <a:spcPts val="0"/>
              </a:spcAft>
              <a:buNone/>
            </a:pPr>
            <a:r>
              <a:t/>
            </a:r>
            <a:endParaRPr/>
          </a:p>
        </p:txBody>
      </p:sp>
      <p:sp>
        <p:nvSpPr>
          <p:cNvPr id="411" name="Google Shape;411;g13b149697e2_2_134"/>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Raspberry pi、MySQL</a:t>
            </a:r>
            <a:endParaRPr/>
          </a:p>
        </p:txBody>
      </p:sp>
      <p:sp>
        <p:nvSpPr>
          <p:cNvPr id="412" name="Google Shape;412;g13b149697e2_2_134"/>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4. </a:t>
            </a:r>
            <a:r>
              <a:rPr lang="zh-TW"/>
              <a:t>結果上傳</a:t>
            </a:r>
            <a:endParaRPr/>
          </a:p>
        </p:txBody>
      </p:sp>
      <p:pic>
        <p:nvPicPr>
          <p:cNvPr id="413" name="Google Shape;413;g13b149697e2_2_134"/>
          <p:cNvPicPr preferRelativeResize="0"/>
          <p:nvPr/>
        </p:nvPicPr>
        <p:blipFill>
          <a:blip r:embed="rId3">
            <a:alphaModFix/>
          </a:blip>
          <a:stretch>
            <a:fillRect/>
          </a:stretch>
        </p:blipFill>
        <p:spPr>
          <a:xfrm>
            <a:off x="1089896" y="3699046"/>
            <a:ext cx="2432350" cy="2617925"/>
          </a:xfrm>
          <a:prstGeom prst="rect">
            <a:avLst/>
          </a:prstGeom>
          <a:noFill/>
          <a:ln>
            <a:noFill/>
          </a:ln>
        </p:spPr>
      </p:pic>
      <p:pic>
        <p:nvPicPr>
          <p:cNvPr id="414" name="Google Shape;414;g13b149697e2_2_134"/>
          <p:cNvPicPr preferRelativeResize="0"/>
          <p:nvPr/>
        </p:nvPicPr>
        <p:blipFill>
          <a:blip r:embed="rId4">
            <a:alphaModFix/>
          </a:blip>
          <a:stretch>
            <a:fillRect/>
          </a:stretch>
        </p:blipFill>
        <p:spPr>
          <a:xfrm>
            <a:off x="4560825" y="3699049"/>
            <a:ext cx="7002026" cy="274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3b149697e2_2_145"/>
          <p:cNvSpPr txBox="1"/>
          <p:nvPr>
            <p:ph type="title"/>
          </p:nvPr>
        </p:nvSpPr>
        <p:spPr>
          <a:xfrm>
            <a:off x="456876" y="921262"/>
            <a:ext cx="10319400" cy="1368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420" name="Google Shape;420;g13b149697e2_2_145"/>
          <p:cNvSpPr txBox="1"/>
          <p:nvPr>
            <p:ph idx="1" type="body"/>
          </p:nvPr>
        </p:nvSpPr>
        <p:spPr>
          <a:xfrm>
            <a:off x="456876" y="2409824"/>
            <a:ext cx="11278200" cy="3990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5"/>
              </a:buClr>
              <a:buSzPts val="2800"/>
              <a:buFont typeface="Arial"/>
              <a:buChar char="•"/>
            </a:pPr>
            <a:r>
              <a:rPr b="1" lang="zh-TW">
                <a:solidFill>
                  <a:schemeClr val="accent5"/>
                </a:solidFill>
              </a:rPr>
              <a:t>作品概述</a:t>
            </a:r>
            <a:endParaRPr>
              <a:solidFill>
                <a:schemeClr val="accent5"/>
              </a:solidFill>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難點與創新</a:t>
            </a:r>
            <a:endParaRPr>
              <a:solidFill>
                <a:schemeClr val="accent5"/>
              </a:solidFill>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設計與實現</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作品進度</a:t>
            </a:r>
            <a:endParaRPr b="1">
              <a:solidFill>
                <a:schemeClr val="accent5"/>
              </a:solidFill>
            </a:endParaRPr>
          </a:p>
          <a:p>
            <a:pPr indent="-228600" lvl="0" marL="228600" rtl="0" algn="l">
              <a:lnSpc>
                <a:spcPct val="100000"/>
              </a:lnSpc>
              <a:spcBef>
                <a:spcPts val="600"/>
              </a:spcBef>
              <a:spcAft>
                <a:spcPts val="0"/>
              </a:spcAft>
              <a:buSzPts val="2800"/>
              <a:buChar char="•"/>
            </a:pPr>
            <a:r>
              <a:rPr b="1" lang="zh-TW"/>
              <a:t>測試結果</a:t>
            </a:r>
            <a:endParaRPr b="1"/>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總結展望</a:t>
            </a:r>
            <a:endParaRPr b="1">
              <a:solidFill>
                <a:schemeClr val="accent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grpSp>
        <p:nvGrpSpPr>
          <p:cNvPr id="426" name="Google Shape;426;g13dd9bb0300_5_1"/>
          <p:cNvGrpSpPr/>
          <p:nvPr/>
        </p:nvGrpSpPr>
        <p:grpSpPr>
          <a:xfrm>
            <a:off x="1741275" y="3890060"/>
            <a:ext cx="8803730" cy="2218400"/>
            <a:chOff x="1741275" y="3890060"/>
            <a:chExt cx="8803730" cy="2218400"/>
          </a:xfrm>
        </p:grpSpPr>
        <p:pic>
          <p:nvPicPr>
            <p:cNvPr id="427" name="Google Shape;427;g13dd9bb0300_5_1"/>
            <p:cNvPicPr preferRelativeResize="0"/>
            <p:nvPr/>
          </p:nvPicPr>
          <p:blipFill>
            <a:blip r:embed="rId3">
              <a:alphaModFix/>
            </a:blip>
            <a:stretch>
              <a:fillRect/>
            </a:stretch>
          </p:blipFill>
          <p:spPr>
            <a:xfrm>
              <a:off x="1741275" y="3890060"/>
              <a:ext cx="8803730" cy="2218400"/>
            </a:xfrm>
            <a:prstGeom prst="rect">
              <a:avLst/>
            </a:prstGeom>
            <a:noFill/>
            <a:ln>
              <a:noFill/>
            </a:ln>
          </p:spPr>
        </p:pic>
        <p:sp>
          <p:nvSpPr>
            <p:cNvPr id="428" name="Google Shape;428;g13dd9bb0300_5_1"/>
            <p:cNvSpPr/>
            <p:nvPr/>
          </p:nvSpPr>
          <p:spPr>
            <a:xfrm>
              <a:off x="3101700" y="4787450"/>
              <a:ext cx="7443300" cy="423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g13dd9bb0300_5_1"/>
          <p:cNvSpPr txBox="1"/>
          <p:nvPr>
            <p:ph type="title"/>
          </p:nvPr>
        </p:nvSpPr>
        <p:spPr>
          <a:xfrm>
            <a:off x="838200" y="365125"/>
            <a:ext cx="2441700" cy="84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模型輸出</a:t>
            </a:r>
            <a:endParaRPr/>
          </a:p>
        </p:txBody>
      </p:sp>
      <p:pic>
        <p:nvPicPr>
          <p:cNvPr id="430" name="Google Shape;430;g13dd9bb0300_5_1"/>
          <p:cNvPicPr preferRelativeResize="0"/>
          <p:nvPr/>
        </p:nvPicPr>
        <p:blipFill rotWithShape="1">
          <a:blip r:embed="rId4">
            <a:alphaModFix/>
          </a:blip>
          <a:srcRect b="0" l="23076" r="0" t="0"/>
          <a:stretch/>
        </p:blipFill>
        <p:spPr>
          <a:xfrm>
            <a:off x="6095995" y="2569526"/>
            <a:ext cx="5353482" cy="755571"/>
          </a:xfrm>
          <a:prstGeom prst="rect">
            <a:avLst/>
          </a:prstGeom>
          <a:noFill/>
          <a:ln>
            <a:noFill/>
          </a:ln>
        </p:spPr>
      </p:pic>
      <p:pic>
        <p:nvPicPr>
          <p:cNvPr id="431" name="Google Shape;431;g13dd9bb0300_5_1"/>
          <p:cNvPicPr preferRelativeResize="0"/>
          <p:nvPr/>
        </p:nvPicPr>
        <p:blipFill rotWithShape="1">
          <a:blip r:embed="rId5">
            <a:alphaModFix/>
          </a:blip>
          <a:srcRect b="0" l="26540" r="0" t="0"/>
          <a:stretch/>
        </p:blipFill>
        <p:spPr>
          <a:xfrm>
            <a:off x="6096000" y="1158907"/>
            <a:ext cx="5353474" cy="817918"/>
          </a:xfrm>
          <a:prstGeom prst="rect">
            <a:avLst/>
          </a:prstGeom>
          <a:noFill/>
          <a:ln>
            <a:noFill/>
          </a:ln>
        </p:spPr>
      </p:pic>
      <p:sp>
        <p:nvSpPr>
          <p:cNvPr id="432" name="Google Shape;432;g13dd9bb0300_5_1"/>
          <p:cNvSpPr/>
          <p:nvPr/>
        </p:nvSpPr>
        <p:spPr>
          <a:xfrm>
            <a:off x="7752675" y="2099625"/>
            <a:ext cx="295200" cy="3471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3dd9bb0300_5_1"/>
          <p:cNvSpPr txBox="1"/>
          <p:nvPr>
            <p:ph idx="1" type="body"/>
          </p:nvPr>
        </p:nvSpPr>
        <p:spPr>
          <a:xfrm>
            <a:off x="838200" y="1540975"/>
            <a:ext cx="5353500" cy="4871700"/>
          </a:xfrm>
          <a:prstGeom prst="rect">
            <a:avLst/>
          </a:prstGeom>
        </p:spPr>
        <p:txBody>
          <a:bodyPr anchorCtr="0" anchor="t" bIns="45700" lIns="91425" spcFirstLastPara="1" rIns="91425" wrap="square" tIns="45700">
            <a:normAutofit/>
          </a:bodyPr>
          <a:lstStyle/>
          <a:p>
            <a:pPr indent="-368300" lvl="0" marL="457200" rtl="0" algn="l">
              <a:lnSpc>
                <a:spcPct val="100000"/>
              </a:lnSpc>
              <a:spcBef>
                <a:spcPts val="600"/>
              </a:spcBef>
              <a:spcAft>
                <a:spcPts val="0"/>
              </a:spcAft>
              <a:buSzPts val="2200"/>
              <a:buChar char="•"/>
            </a:pPr>
            <a:r>
              <a:rPr lang="zh-TW" sz="2200">
                <a:latin typeface="Arial"/>
                <a:ea typeface="Arial"/>
                <a:cs typeface="Arial"/>
                <a:sym typeface="Arial"/>
              </a:rPr>
              <a:t>INT8 Quantization量化模型</a:t>
            </a:r>
            <a:endParaRPr sz="2200">
              <a:latin typeface="Arial"/>
              <a:ea typeface="Arial"/>
              <a:cs typeface="Arial"/>
              <a:sym typeface="Arial"/>
            </a:endParaRPr>
          </a:p>
          <a:p>
            <a:pPr indent="0" lvl="0" marL="457200" rtl="0" algn="l">
              <a:lnSpc>
                <a:spcPct val="100000"/>
              </a:lnSpc>
              <a:spcBef>
                <a:spcPts val="600"/>
              </a:spcBef>
              <a:spcAft>
                <a:spcPts val="0"/>
              </a:spcAft>
              <a:buNone/>
            </a:pPr>
            <a:r>
              <a:rPr lang="zh-TW" sz="2200">
                <a:latin typeface="Arial"/>
                <a:ea typeface="Arial"/>
                <a:cs typeface="Arial"/>
                <a:sym typeface="Arial"/>
              </a:rPr>
              <a:t>大幅縮減模型尺寸</a:t>
            </a:r>
            <a:endParaRPr sz="2200">
              <a:latin typeface="Arial"/>
              <a:ea typeface="Arial"/>
              <a:cs typeface="Arial"/>
              <a:sym typeface="Arial"/>
            </a:endParaRPr>
          </a:p>
          <a:p>
            <a:pPr indent="0" lvl="0" marL="457200" rtl="0" algn="l">
              <a:lnSpc>
                <a:spcPct val="100000"/>
              </a:lnSpc>
              <a:spcBef>
                <a:spcPts val="600"/>
              </a:spcBef>
              <a:spcAft>
                <a:spcPts val="0"/>
              </a:spcAft>
              <a:buNone/>
            </a:pPr>
            <a:r>
              <a:t/>
            </a:r>
            <a:endParaRPr sz="2200">
              <a:latin typeface="Arial"/>
              <a:ea typeface="Arial"/>
              <a:cs typeface="Arial"/>
              <a:sym typeface="Arial"/>
            </a:endParaRPr>
          </a:p>
          <a:p>
            <a:pPr indent="-368300" lvl="0" marL="457200" rtl="0" algn="l">
              <a:spcBef>
                <a:spcPts val="1000"/>
              </a:spcBef>
              <a:spcAft>
                <a:spcPts val="0"/>
              </a:spcAft>
              <a:buSzPts val="2200"/>
              <a:buChar char="•"/>
            </a:pPr>
            <a:r>
              <a:rPr lang="zh-TW" sz="2200"/>
              <a:t>高記憶體使用量(&gt;90%)</a:t>
            </a:r>
            <a:endParaRPr sz="2200"/>
          </a:p>
          <a:p>
            <a:pPr indent="0" lvl="0" marL="457200" rtl="0" algn="l">
              <a:spcBef>
                <a:spcPts val="1000"/>
              </a:spcBef>
              <a:spcAft>
                <a:spcPts val="0"/>
              </a:spcAft>
              <a:buNone/>
            </a:pPr>
            <a:r>
              <a:rPr lang="zh-TW" sz="2200"/>
              <a:t>充分利用ARC開發版資源</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g13d8b6f40af_0_17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SzPts val="2200"/>
              <a:buChar char="•"/>
            </a:pPr>
            <a:r>
              <a:rPr lang="zh-TW" sz="2200"/>
              <a:t>BMD101使用一般的兩顆3號電池</a:t>
            </a:r>
            <a:r>
              <a:rPr lang="zh-TW" sz="2200"/>
              <a:t>供電</a:t>
            </a:r>
            <a:endParaRPr sz="2200"/>
          </a:p>
          <a:p>
            <a:pPr indent="-368300" lvl="1" marL="914400" rtl="0" algn="l">
              <a:spcBef>
                <a:spcPts val="0"/>
              </a:spcBef>
              <a:spcAft>
                <a:spcPts val="0"/>
              </a:spcAft>
              <a:buSzPts val="2200"/>
              <a:buChar char="–"/>
            </a:pPr>
            <a:r>
              <a:rPr lang="zh-TW" sz="2200"/>
              <a:t>電池沒電可簡易更換</a:t>
            </a:r>
            <a:endParaRPr sz="2200"/>
          </a:p>
          <a:p>
            <a:pPr indent="-368300" lvl="1" marL="914400" rtl="0" algn="l">
              <a:spcBef>
                <a:spcPts val="0"/>
              </a:spcBef>
              <a:spcAft>
                <a:spcPts val="0"/>
              </a:spcAft>
              <a:buSzPts val="2200"/>
              <a:buChar char="–"/>
            </a:pPr>
            <a:r>
              <a:rPr lang="zh-TW" sz="2200"/>
              <a:t>未使用</a:t>
            </a:r>
            <a:r>
              <a:rPr lang="zh-TW" sz="2200"/>
              <a:t>時可關閉電源</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zh-TW" sz="2200"/>
              <a:t>5.06V供電</a:t>
            </a:r>
            <a:endParaRPr sz="2200"/>
          </a:p>
          <a:p>
            <a:pPr indent="-368300" lvl="1" marL="914400" rtl="0" algn="l">
              <a:spcBef>
                <a:spcPts val="0"/>
              </a:spcBef>
              <a:spcAft>
                <a:spcPts val="0"/>
              </a:spcAft>
              <a:buSzPts val="2200"/>
              <a:buChar char="–"/>
            </a:pPr>
            <a:r>
              <a:rPr lang="zh-TW" sz="2200"/>
              <a:t>設置</a:t>
            </a:r>
            <a:r>
              <a:rPr lang="zh-TW" sz="2200"/>
              <a:t>不同工作階段</a:t>
            </a:r>
            <a:r>
              <a:rPr lang="zh-TW" sz="2200"/>
              <a:t>以節省電力</a:t>
            </a:r>
            <a:endParaRPr sz="2200"/>
          </a:p>
          <a:p>
            <a:pPr indent="-368300" lvl="1" marL="914400" rtl="0" algn="l">
              <a:spcBef>
                <a:spcPts val="0"/>
              </a:spcBef>
              <a:spcAft>
                <a:spcPts val="0"/>
              </a:spcAft>
              <a:buSzPts val="2200"/>
              <a:buChar char="–"/>
            </a:pPr>
            <a:r>
              <a:rPr lang="zh-TW" sz="2200"/>
              <a:t>一般行動電源</a:t>
            </a:r>
            <a:r>
              <a:rPr lang="zh-TW" sz="2200"/>
              <a:t>（</a:t>
            </a:r>
            <a:r>
              <a:rPr lang="zh-TW" sz="2200"/>
              <a:t>10000mAh）即可支撐一天使用</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lang="zh-TW" sz="2200"/>
              <a:t>由於ARC</a:t>
            </a:r>
            <a:r>
              <a:rPr lang="zh-TW" sz="2200"/>
              <a:t>開發版</a:t>
            </a:r>
            <a:r>
              <a:rPr lang="zh-TW" sz="2200"/>
              <a:t>低耗電的特性</a:t>
            </a:r>
            <a:endParaRPr sz="2200"/>
          </a:p>
          <a:p>
            <a:pPr indent="-381000" lvl="1" marL="914400" rtl="0" algn="l">
              <a:spcBef>
                <a:spcPts val="0"/>
              </a:spcBef>
              <a:spcAft>
                <a:spcPts val="0"/>
              </a:spcAft>
              <a:buSzPts val="2400"/>
              <a:buChar char="–"/>
            </a:pPr>
            <a:r>
              <a:rPr lang="zh-TW" sz="2200"/>
              <a:t> always on sensing</a:t>
            </a:r>
            <a:endParaRPr sz="2200"/>
          </a:p>
          <a:p>
            <a:pPr indent="-368300" lvl="1" marL="914400" rtl="0" algn="l">
              <a:spcBef>
                <a:spcPts val="0"/>
              </a:spcBef>
              <a:spcAft>
                <a:spcPts val="0"/>
              </a:spcAft>
              <a:buSzPts val="2200"/>
              <a:buChar char="–"/>
            </a:pPr>
            <a:r>
              <a:rPr lang="zh-TW" sz="2200"/>
              <a:t>可攜帶（行動電源）</a:t>
            </a:r>
            <a:endParaRPr sz="2200"/>
          </a:p>
        </p:txBody>
      </p:sp>
      <p:sp>
        <p:nvSpPr>
          <p:cNvPr id="440" name="Google Shape;440;g13d8b6f40af_0_179"/>
          <p:cNvSpPr txBox="1"/>
          <p:nvPr>
            <p:ph type="title"/>
          </p:nvPr>
        </p:nvSpPr>
        <p:spPr>
          <a:xfrm>
            <a:off x="838200" y="365125"/>
            <a:ext cx="2441700" cy="84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耗電狀況</a:t>
            </a:r>
            <a:endParaRPr/>
          </a:p>
        </p:txBody>
      </p:sp>
      <p:sp>
        <p:nvSpPr>
          <p:cNvPr id="441" name="Google Shape;441;g13d8b6f40af_0_179"/>
          <p:cNvSpPr txBox="1"/>
          <p:nvPr/>
        </p:nvSpPr>
        <p:spPr>
          <a:xfrm>
            <a:off x="6737075" y="2874200"/>
            <a:ext cx="2001000" cy="461700"/>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等待觸發：0.62A</a:t>
            </a:r>
            <a:endParaRPr sz="1800">
              <a:solidFill>
                <a:schemeClr val="dk1"/>
              </a:solidFill>
            </a:endParaRPr>
          </a:p>
        </p:txBody>
      </p:sp>
      <p:cxnSp>
        <p:nvCxnSpPr>
          <p:cNvPr id="442" name="Google Shape;442;g13d8b6f40af_0_179"/>
          <p:cNvCxnSpPr>
            <a:endCxn id="441" idx="3"/>
          </p:cNvCxnSpPr>
          <p:nvPr/>
        </p:nvCxnSpPr>
        <p:spPr>
          <a:xfrm flipH="1">
            <a:off x="8738075" y="2784950"/>
            <a:ext cx="1194900" cy="320100"/>
          </a:xfrm>
          <a:prstGeom prst="straightConnector1">
            <a:avLst/>
          </a:prstGeom>
          <a:noFill/>
          <a:ln cap="flat" cmpd="sng" w="38100">
            <a:solidFill>
              <a:schemeClr val="dk2"/>
            </a:solidFill>
            <a:prstDash val="solid"/>
            <a:round/>
            <a:headEnd len="med" w="med" type="none"/>
            <a:tailEnd len="med" w="med" type="none"/>
          </a:ln>
        </p:spPr>
      </p:cxnSp>
      <p:sp>
        <p:nvSpPr>
          <p:cNvPr id="443" name="Google Shape;443;g13d8b6f40af_0_179"/>
          <p:cNvSpPr txBox="1"/>
          <p:nvPr>
            <p:ph idx="2" type="title"/>
          </p:nvPr>
        </p:nvSpPr>
        <p:spPr>
          <a:xfrm>
            <a:off x="838200" y="1253325"/>
            <a:ext cx="4032000" cy="528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zh-TW"/>
              <a:t>供電及電池使用</a:t>
            </a:r>
            <a:endParaRPr/>
          </a:p>
        </p:txBody>
      </p:sp>
      <p:sp>
        <p:nvSpPr>
          <p:cNvPr id="444" name="Google Shape;444;g13d8b6f40af_0_179"/>
          <p:cNvSpPr txBox="1"/>
          <p:nvPr/>
        </p:nvSpPr>
        <p:spPr>
          <a:xfrm>
            <a:off x="6482700" y="4895350"/>
            <a:ext cx="2001000" cy="738900"/>
          </a:xfrm>
          <a:prstGeom prst="rect">
            <a:avLst/>
          </a:prstGeom>
          <a:solidFill>
            <a:schemeClr val="lt1"/>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測量途中：0.75A</a:t>
            </a:r>
            <a:endParaRPr sz="1800">
              <a:solidFill>
                <a:schemeClr val="dk1"/>
              </a:solidFill>
            </a:endParaRPr>
          </a:p>
          <a:p>
            <a:pPr indent="0" lvl="0" marL="0" rtl="0" algn="l">
              <a:spcBef>
                <a:spcPts val="0"/>
              </a:spcBef>
              <a:spcAft>
                <a:spcPts val="0"/>
              </a:spcAft>
              <a:buNone/>
            </a:pPr>
            <a:r>
              <a:rPr lang="zh-TW" sz="1800">
                <a:solidFill>
                  <a:schemeClr val="dk1"/>
                </a:solidFill>
              </a:rPr>
              <a:t>上傳資料：0.84A</a:t>
            </a:r>
            <a:endParaRPr sz="1800">
              <a:solidFill>
                <a:schemeClr val="dk1"/>
              </a:solidFill>
            </a:endParaRPr>
          </a:p>
        </p:txBody>
      </p:sp>
      <p:cxnSp>
        <p:nvCxnSpPr>
          <p:cNvPr id="445" name="Google Shape;445;g13d8b6f40af_0_179"/>
          <p:cNvCxnSpPr>
            <a:endCxn id="444" idx="3"/>
          </p:cNvCxnSpPr>
          <p:nvPr/>
        </p:nvCxnSpPr>
        <p:spPr>
          <a:xfrm flipH="1">
            <a:off x="8483700" y="4912600"/>
            <a:ext cx="1196400" cy="352200"/>
          </a:xfrm>
          <a:prstGeom prst="straightConnector1">
            <a:avLst/>
          </a:prstGeom>
          <a:noFill/>
          <a:ln cap="flat" cmpd="sng" w="38100">
            <a:solidFill>
              <a:schemeClr val="dk2"/>
            </a:solidFill>
            <a:prstDash val="solid"/>
            <a:round/>
            <a:headEnd len="med" w="med" type="none"/>
            <a:tailEnd len="med" w="med" type="none"/>
          </a:ln>
        </p:spPr>
      </p:cxnSp>
      <p:pic>
        <p:nvPicPr>
          <p:cNvPr id="446" name="Google Shape;446;g13d8b6f40af_0_179"/>
          <p:cNvPicPr preferRelativeResize="0"/>
          <p:nvPr/>
        </p:nvPicPr>
        <p:blipFill>
          <a:blip r:embed="rId3">
            <a:alphaModFix/>
          </a:blip>
          <a:stretch>
            <a:fillRect/>
          </a:stretch>
        </p:blipFill>
        <p:spPr>
          <a:xfrm>
            <a:off x="9166575" y="911050"/>
            <a:ext cx="2743200" cy="460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3b149697e2_2_187"/>
          <p:cNvSpPr txBox="1"/>
          <p:nvPr>
            <p:ph type="title"/>
          </p:nvPr>
        </p:nvSpPr>
        <p:spPr>
          <a:xfrm>
            <a:off x="456876" y="921262"/>
            <a:ext cx="10319400" cy="1368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452" name="Google Shape;452;g13b149697e2_2_187"/>
          <p:cNvSpPr txBox="1"/>
          <p:nvPr>
            <p:ph idx="1" type="body"/>
          </p:nvPr>
        </p:nvSpPr>
        <p:spPr>
          <a:xfrm>
            <a:off x="456876" y="2409824"/>
            <a:ext cx="11278200" cy="3990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5"/>
              </a:buClr>
              <a:buSzPts val="2800"/>
              <a:buFont typeface="Arial"/>
              <a:buChar char="•"/>
            </a:pPr>
            <a:r>
              <a:rPr b="1" lang="zh-TW">
                <a:solidFill>
                  <a:schemeClr val="accent5"/>
                </a:solidFill>
              </a:rPr>
              <a:t>作品概述</a:t>
            </a:r>
            <a:endParaRPr>
              <a:solidFill>
                <a:schemeClr val="accent5"/>
              </a:solidFill>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難點與創新</a:t>
            </a:r>
            <a:endParaRPr>
              <a:solidFill>
                <a:schemeClr val="accent5"/>
              </a:solidFill>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設計與實現</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作品進度</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測試結果</a:t>
            </a:r>
            <a:endParaRPr b="1">
              <a:solidFill>
                <a:schemeClr val="accent5"/>
              </a:solidFill>
            </a:endParaRPr>
          </a:p>
          <a:p>
            <a:pPr indent="-228600" lvl="0" marL="228600" rtl="0" algn="l">
              <a:lnSpc>
                <a:spcPct val="100000"/>
              </a:lnSpc>
              <a:spcBef>
                <a:spcPts val="600"/>
              </a:spcBef>
              <a:spcAft>
                <a:spcPts val="0"/>
              </a:spcAft>
              <a:buSzPts val="2800"/>
              <a:buChar char="•"/>
            </a:pPr>
            <a:r>
              <a:rPr b="1" lang="zh-TW"/>
              <a:t>DEMO+</a:t>
            </a:r>
            <a:r>
              <a:rPr b="1" lang="zh-TW"/>
              <a:t>總結展望</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3dd9baff95_2_23"/>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簡易使用流程</a:t>
            </a:r>
            <a:endParaRPr/>
          </a:p>
        </p:txBody>
      </p:sp>
      <p:sp>
        <p:nvSpPr>
          <p:cNvPr id="459" name="Google Shape;459;g13dd9baff95_2_23"/>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作品使用方法</a:t>
            </a:r>
            <a:endParaRPr/>
          </a:p>
        </p:txBody>
      </p:sp>
      <p:pic>
        <p:nvPicPr>
          <p:cNvPr id="460" name="Google Shape;460;g13dd9baff95_2_23"/>
          <p:cNvPicPr preferRelativeResize="0"/>
          <p:nvPr/>
        </p:nvPicPr>
        <p:blipFill>
          <a:blip r:embed="rId3">
            <a:alphaModFix/>
          </a:blip>
          <a:stretch>
            <a:fillRect/>
          </a:stretch>
        </p:blipFill>
        <p:spPr>
          <a:xfrm rot="-5400000">
            <a:off x="-915024" y="3652525"/>
            <a:ext cx="4509774" cy="941925"/>
          </a:xfrm>
          <a:prstGeom prst="rect">
            <a:avLst/>
          </a:prstGeom>
          <a:noFill/>
          <a:ln>
            <a:noFill/>
          </a:ln>
        </p:spPr>
      </p:pic>
      <p:sp>
        <p:nvSpPr>
          <p:cNvPr id="461" name="Google Shape;461;g13dd9baff95_2_23"/>
          <p:cNvSpPr txBox="1"/>
          <p:nvPr/>
        </p:nvSpPr>
        <p:spPr>
          <a:xfrm>
            <a:off x="847625" y="1521850"/>
            <a:ext cx="11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LED 燈條</a:t>
            </a:r>
            <a:endParaRPr/>
          </a:p>
        </p:txBody>
      </p:sp>
      <p:sp>
        <p:nvSpPr>
          <p:cNvPr id="462" name="Google Shape;462;g13dd9baff95_2_23"/>
          <p:cNvSpPr txBox="1"/>
          <p:nvPr/>
        </p:nvSpPr>
        <p:spPr>
          <a:xfrm>
            <a:off x="2446775" y="3213225"/>
            <a:ext cx="7763400" cy="523200"/>
          </a:xfrm>
          <a:prstGeom prst="rect">
            <a:avLst/>
          </a:prstGeom>
          <a:solidFill>
            <a:srgbClr val="E4E4E4"/>
          </a:solidFill>
          <a:ln cap="flat" cmpd="sng" w="38100">
            <a:solidFill>
              <a:srgbClr val="E4E4E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dk1"/>
                </a:solidFill>
              </a:rPr>
              <a:t>3.將雙手拇指貼在BMD101 sensor上並觸碰側邊觸碰感應器</a:t>
            </a:r>
            <a:endParaRPr sz="2200">
              <a:solidFill>
                <a:schemeClr val="dk1"/>
              </a:solidFill>
            </a:endParaRPr>
          </a:p>
        </p:txBody>
      </p:sp>
      <p:grpSp>
        <p:nvGrpSpPr>
          <p:cNvPr id="463" name="Google Shape;463;g13dd9baff95_2_23"/>
          <p:cNvGrpSpPr/>
          <p:nvPr/>
        </p:nvGrpSpPr>
        <p:grpSpPr>
          <a:xfrm>
            <a:off x="1887950" y="1868588"/>
            <a:ext cx="3332700" cy="523200"/>
            <a:chOff x="1887950" y="1868588"/>
            <a:chExt cx="3332700" cy="523200"/>
          </a:xfrm>
        </p:grpSpPr>
        <p:sp>
          <p:nvSpPr>
            <p:cNvPr id="464" name="Google Shape;464;g13dd9baff95_2_23"/>
            <p:cNvSpPr txBox="1"/>
            <p:nvPr/>
          </p:nvSpPr>
          <p:spPr>
            <a:xfrm>
              <a:off x="2446550" y="1868588"/>
              <a:ext cx="2774100" cy="5232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lt1"/>
                  </a:solidFill>
                </a:rPr>
                <a:t>1. 接電源開機亮紅燈</a:t>
              </a:r>
              <a:endParaRPr sz="2200">
                <a:solidFill>
                  <a:schemeClr val="lt1"/>
                </a:solidFill>
              </a:endParaRPr>
            </a:p>
          </p:txBody>
        </p:sp>
        <p:cxnSp>
          <p:nvCxnSpPr>
            <p:cNvPr id="465" name="Google Shape;465;g13dd9baff95_2_23"/>
            <p:cNvCxnSpPr>
              <a:stCxn id="464" idx="1"/>
            </p:cNvCxnSpPr>
            <p:nvPr/>
          </p:nvCxnSpPr>
          <p:spPr>
            <a:xfrm flipH="1">
              <a:off x="1887950" y="2130188"/>
              <a:ext cx="558600" cy="104400"/>
            </a:xfrm>
            <a:prstGeom prst="straightConnector1">
              <a:avLst/>
            </a:prstGeom>
            <a:noFill/>
            <a:ln cap="flat" cmpd="sng" w="38100">
              <a:solidFill>
                <a:schemeClr val="accent4"/>
              </a:solidFill>
              <a:prstDash val="solid"/>
              <a:round/>
              <a:headEnd len="med" w="med" type="none"/>
              <a:tailEnd len="med" w="med" type="none"/>
            </a:ln>
          </p:spPr>
        </p:cxnSp>
      </p:grpSp>
      <p:grpSp>
        <p:nvGrpSpPr>
          <p:cNvPr id="466" name="Google Shape;466;g13dd9baff95_2_23"/>
          <p:cNvGrpSpPr/>
          <p:nvPr/>
        </p:nvGrpSpPr>
        <p:grpSpPr>
          <a:xfrm>
            <a:off x="1916888" y="2540913"/>
            <a:ext cx="6060163" cy="523200"/>
            <a:chOff x="1916888" y="2540913"/>
            <a:chExt cx="6060163" cy="523200"/>
          </a:xfrm>
        </p:grpSpPr>
        <p:sp>
          <p:nvSpPr>
            <p:cNvPr id="467" name="Google Shape;467;g13dd9baff95_2_23"/>
            <p:cNvSpPr txBox="1"/>
            <p:nvPr/>
          </p:nvSpPr>
          <p:spPr>
            <a:xfrm>
              <a:off x="2446550" y="2540913"/>
              <a:ext cx="5530500" cy="523200"/>
            </a:xfrm>
            <a:prstGeom prst="rect">
              <a:avLst/>
            </a:prstGeom>
            <a:solidFill>
              <a:schemeClr val="accent2"/>
            </a:solid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lt1"/>
                  </a:solidFill>
                </a:rPr>
                <a:t>2. 橘燈亮起表示作品已準備好可以開始運作</a:t>
              </a:r>
              <a:endParaRPr sz="2200">
                <a:solidFill>
                  <a:schemeClr val="lt1"/>
                </a:solidFill>
              </a:endParaRPr>
            </a:p>
          </p:txBody>
        </p:sp>
        <p:cxnSp>
          <p:nvCxnSpPr>
            <p:cNvPr id="468" name="Google Shape;468;g13dd9baff95_2_23"/>
            <p:cNvCxnSpPr/>
            <p:nvPr/>
          </p:nvCxnSpPr>
          <p:spPr>
            <a:xfrm rot="10800000">
              <a:off x="1916888" y="2691625"/>
              <a:ext cx="500700" cy="30000"/>
            </a:xfrm>
            <a:prstGeom prst="straightConnector1">
              <a:avLst/>
            </a:prstGeom>
            <a:noFill/>
            <a:ln cap="flat" cmpd="sng" w="38100">
              <a:solidFill>
                <a:schemeClr val="accent2"/>
              </a:solidFill>
              <a:prstDash val="solid"/>
              <a:round/>
              <a:headEnd len="med" w="med" type="none"/>
              <a:tailEnd len="med" w="med" type="none"/>
            </a:ln>
          </p:spPr>
        </p:cxnSp>
      </p:grpSp>
      <p:grpSp>
        <p:nvGrpSpPr>
          <p:cNvPr id="469" name="Google Shape;469;g13dd9baff95_2_23"/>
          <p:cNvGrpSpPr/>
          <p:nvPr/>
        </p:nvGrpSpPr>
        <p:grpSpPr>
          <a:xfrm>
            <a:off x="1887875" y="3139875"/>
            <a:ext cx="5028300" cy="2119200"/>
            <a:chOff x="1887875" y="3139875"/>
            <a:chExt cx="5028300" cy="2119200"/>
          </a:xfrm>
        </p:grpSpPr>
        <p:sp>
          <p:nvSpPr>
            <p:cNvPr id="470" name="Google Shape;470;g13dd9baff95_2_23"/>
            <p:cNvSpPr txBox="1"/>
            <p:nvPr/>
          </p:nvSpPr>
          <p:spPr>
            <a:xfrm>
              <a:off x="2446775" y="3880838"/>
              <a:ext cx="4469400" cy="523200"/>
            </a:xfrm>
            <a:prstGeom prst="rect">
              <a:avLst/>
            </a:prstGeom>
            <a:solidFill>
              <a:srgbClr val="FFFF00"/>
            </a:solidFill>
            <a:ln cap="flat" cmpd="sng" w="3810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t>4. 黃燈接續亮起代表開始收到訊號</a:t>
              </a:r>
              <a:endParaRPr sz="2200"/>
            </a:p>
          </p:txBody>
        </p:sp>
        <p:grpSp>
          <p:nvGrpSpPr>
            <p:cNvPr id="471" name="Google Shape;471;g13dd9baff95_2_23"/>
            <p:cNvGrpSpPr/>
            <p:nvPr/>
          </p:nvGrpSpPr>
          <p:grpSpPr>
            <a:xfrm>
              <a:off x="1887875" y="3139875"/>
              <a:ext cx="558900" cy="2119200"/>
              <a:chOff x="1887875" y="3139875"/>
              <a:chExt cx="558900" cy="2119200"/>
            </a:xfrm>
          </p:grpSpPr>
          <p:cxnSp>
            <p:nvCxnSpPr>
              <p:cNvPr id="472" name="Google Shape;472;g13dd9baff95_2_23"/>
              <p:cNvCxnSpPr/>
              <p:nvPr/>
            </p:nvCxnSpPr>
            <p:spPr>
              <a:xfrm flipH="1" rot="10800000">
                <a:off x="2119050" y="3139875"/>
                <a:ext cx="19500" cy="2119200"/>
              </a:xfrm>
              <a:prstGeom prst="straightConnector1">
                <a:avLst/>
              </a:prstGeom>
              <a:noFill/>
              <a:ln cap="flat" cmpd="sng" w="38100">
                <a:solidFill>
                  <a:srgbClr val="FFFF00"/>
                </a:solidFill>
                <a:prstDash val="solid"/>
                <a:round/>
                <a:headEnd len="med" w="med" type="none"/>
                <a:tailEnd len="med" w="med" type="none"/>
              </a:ln>
            </p:spPr>
          </p:cxnSp>
          <p:cxnSp>
            <p:nvCxnSpPr>
              <p:cNvPr id="473" name="Google Shape;473;g13dd9baff95_2_23"/>
              <p:cNvCxnSpPr/>
              <p:nvPr/>
            </p:nvCxnSpPr>
            <p:spPr>
              <a:xfrm>
                <a:off x="1887875" y="3159300"/>
                <a:ext cx="231300" cy="0"/>
              </a:xfrm>
              <a:prstGeom prst="straightConnector1">
                <a:avLst/>
              </a:prstGeom>
              <a:noFill/>
              <a:ln cap="flat" cmpd="sng" w="38100">
                <a:solidFill>
                  <a:srgbClr val="FFFF00"/>
                </a:solidFill>
                <a:prstDash val="solid"/>
                <a:round/>
                <a:headEnd len="med" w="med" type="none"/>
                <a:tailEnd len="med" w="med" type="none"/>
              </a:ln>
            </p:spPr>
          </p:cxnSp>
          <p:cxnSp>
            <p:nvCxnSpPr>
              <p:cNvPr id="474" name="Google Shape;474;g13dd9baff95_2_23"/>
              <p:cNvCxnSpPr/>
              <p:nvPr/>
            </p:nvCxnSpPr>
            <p:spPr>
              <a:xfrm>
                <a:off x="1887875" y="5257375"/>
                <a:ext cx="211800" cy="0"/>
              </a:xfrm>
              <a:prstGeom prst="straightConnector1">
                <a:avLst/>
              </a:prstGeom>
              <a:noFill/>
              <a:ln cap="flat" cmpd="sng" w="38100">
                <a:solidFill>
                  <a:srgbClr val="FFFF00"/>
                </a:solidFill>
                <a:prstDash val="solid"/>
                <a:round/>
                <a:headEnd len="med" w="med" type="none"/>
                <a:tailEnd len="med" w="med" type="none"/>
              </a:ln>
            </p:spPr>
          </p:cxnSp>
          <p:cxnSp>
            <p:nvCxnSpPr>
              <p:cNvPr id="475" name="Google Shape;475;g13dd9baff95_2_23"/>
              <p:cNvCxnSpPr>
                <a:endCxn id="470" idx="1"/>
              </p:cNvCxnSpPr>
              <p:nvPr/>
            </p:nvCxnSpPr>
            <p:spPr>
              <a:xfrm flipH="1" rot="10800000">
                <a:off x="2138375" y="4142438"/>
                <a:ext cx="308400" cy="24600"/>
              </a:xfrm>
              <a:prstGeom prst="straightConnector1">
                <a:avLst/>
              </a:prstGeom>
              <a:noFill/>
              <a:ln cap="flat" cmpd="sng" w="38100">
                <a:solidFill>
                  <a:srgbClr val="FFFF00"/>
                </a:solidFill>
                <a:prstDash val="solid"/>
                <a:round/>
                <a:headEnd len="med" w="med" type="none"/>
                <a:tailEnd len="med" w="med" type="none"/>
              </a:ln>
            </p:spPr>
          </p:cxnSp>
        </p:grpSp>
      </p:grpSp>
      <p:grpSp>
        <p:nvGrpSpPr>
          <p:cNvPr id="476" name="Google Shape;476;g13dd9baff95_2_23"/>
          <p:cNvGrpSpPr/>
          <p:nvPr/>
        </p:nvGrpSpPr>
        <p:grpSpPr>
          <a:xfrm>
            <a:off x="1926275" y="5173350"/>
            <a:ext cx="7548900" cy="523200"/>
            <a:chOff x="1926275" y="5173350"/>
            <a:chExt cx="7548900" cy="523200"/>
          </a:xfrm>
        </p:grpSpPr>
        <p:sp>
          <p:nvSpPr>
            <p:cNvPr id="477" name="Google Shape;477;g13dd9baff95_2_23"/>
            <p:cNvSpPr txBox="1"/>
            <p:nvPr/>
          </p:nvSpPr>
          <p:spPr>
            <a:xfrm>
              <a:off x="2446775" y="5173350"/>
              <a:ext cx="7028400" cy="523200"/>
            </a:xfrm>
            <a:prstGeom prst="rect">
              <a:avLst/>
            </a:prstGeom>
            <a:solidFill>
              <a:srgbClr val="FFFF00"/>
            </a:solidFill>
            <a:ln cap="flat" cmpd="sng" w="3810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t>5. 這個黃燈亮起代表資料已完成前處理並準備開始預測</a:t>
              </a:r>
              <a:endParaRPr sz="2200"/>
            </a:p>
          </p:txBody>
        </p:sp>
        <p:cxnSp>
          <p:nvCxnSpPr>
            <p:cNvPr id="478" name="Google Shape;478;g13dd9baff95_2_23"/>
            <p:cNvCxnSpPr>
              <a:stCxn id="477" idx="1"/>
            </p:cNvCxnSpPr>
            <p:nvPr/>
          </p:nvCxnSpPr>
          <p:spPr>
            <a:xfrm flipH="1">
              <a:off x="1926275" y="5434950"/>
              <a:ext cx="520500" cy="142800"/>
            </a:xfrm>
            <a:prstGeom prst="straightConnector1">
              <a:avLst/>
            </a:prstGeom>
            <a:noFill/>
            <a:ln cap="flat" cmpd="sng" w="38100">
              <a:solidFill>
                <a:srgbClr val="FFFF00"/>
              </a:solidFill>
              <a:prstDash val="solid"/>
              <a:round/>
              <a:headEnd len="med" w="med" type="none"/>
              <a:tailEnd len="med" w="med" type="none"/>
            </a:ln>
          </p:spPr>
        </p:cxnSp>
      </p:grpSp>
      <p:grpSp>
        <p:nvGrpSpPr>
          <p:cNvPr id="479" name="Google Shape;479;g13dd9baff95_2_23"/>
          <p:cNvGrpSpPr/>
          <p:nvPr/>
        </p:nvGrpSpPr>
        <p:grpSpPr>
          <a:xfrm>
            <a:off x="1984250" y="5855175"/>
            <a:ext cx="6569100" cy="523200"/>
            <a:chOff x="1984250" y="5855175"/>
            <a:chExt cx="6569100" cy="523200"/>
          </a:xfrm>
        </p:grpSpPr>
        <p:sp>
          <p:nvSpPr>
            <p:cNvPr id="480" name="Google Shape;480;g13dd9baff95_2_23"/>
            <p:cNvSpPr txBox="1"/>
            <p:nvPr/>
          </p:nvSpPr>
          <p:spPr>
            <a:xfrm>
              <a:off x="2446550" y="5855175"/>
              <a:ext cx="6106800" cy="523200"/>
            </a:xfrm>
            <a:prstGeom prst="rect">
              <a:avLst/>
            </a:prstGeom>
            <a:solidFill>
              <a:srgbClr val="FFFF00"/>
            </a:solidFill>
            <a:ln cap="flat" cmpd="sng" w="3810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TW" sz="2200"/>
                <a:t>6. 最後的黃燈亮起代表結果已上傳雲端可供查看</a:t>
              </a:r>
              <a:endParaRPr sz="2200"/>
            </a:p>
          </p:txBody>
        </p:sp>
        <p:cxnSp>
          <p:nvCxnSpPr>
            <p:cNvPr id="481" name="Google Shape;481;g13dd9baff95_2_23"/>
            <p:cNvCxnSpPr>
              <a:stCxn id="480" idx="1"/>
            </p:cNvCxnSpPr>
            <p:nvPr/>
          </p:nvCxnSpPr>
          <p:spPr>
            <a:xfrm rot="10800000">
              <a:off x="1984250" y="6048975"/>
              <a:ext cx="462300" cy="67800"/>
            </a:xfrm>
            <a:prstGeom prst="straightConnector1">
              <a:avLst/>
            </a:prstGeom>
            <a:noFill/>
            <a:ln cap="flat" cmpd="sng" w="38100">
              <a:solidFill>
                <a:srgbClr val="FFFF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3afa73feb8_1_57"/>
          <p:cNvSpPr/>
          <p:nvPr/>
        </p:nvSpPr>
        <p:spPr>
          <a:xfrm>
            <a:off x="4298038" y="2920625"/>
            <a:ext cx="2151900" cy="2311800"/>
          </a:xfrm>
          <a:prstGeom prst="rect">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13afa73feb8_1_57"/>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新型態的檢測方式 -- 快速、準確、低成本、非侵入式</a:t>
            </a:r>
            <a:endParaRPr/>
          </a:p>
          <a:p>
            <a:pPr indent="0" lvl="0" marL="0" rtl="0" algn="l">
              <a:spcBef>
                <a:spcPts val="0"/>
              </a:spcBef>
              <a:spcAft>
                <a:spcPts val="0"/>
              </a:spcAft>
              <a:buNone/>
            </a:pPr>
            <a:r>
              <a:t/>
            </a:r>
            <a:endParaRPr/>
          </a:p>
        </p:txBody>
      </p:sp>
      <p:sp>
        <p:nvSpPr>
          <p:cNvPr id="134" name="Google Shape;134;g13afa73feb8_1_57"/>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zh-TW"/>
              <a:t>COVID-19肆虐下的應對</a:t>
            </a:r>
            <a:endParaRPr/>
          </a:p>
        </p:txBody>
      </p:sp>
      <p:sp>
        <p:nvSpPr>
          <p:cNvPr id="135" name="Google Shape;135;g13afa73feb8_1_57"/>
          <p:cNvSpPr/>
          <p:nvPr/>
        </p:nvSpPr>
        <p:spPr>
          <a:xfrm>
            <a:off x="784600" y="2114700"/>
            <a:ext cx="1845300" cy="1888800"/>
          </a:xfrm>
          <a:prstGeom prst="rect">
            <a:avLst/>
          </a:prstGeom>
          <a:no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3afa73feb8_1_57"/>
          <p:cNvSpPr txBox="1"/>
          <p:nvPr>
            <p:ph idx="1" type="body"/>
          </p:nvPr>
        </p:nvSpPr>
        <p:spPr>
          <a:xfrm>
            <a:off x="838200" y="1825625"/>
            <a:ext cx="6107100" cy="4351200"/>
          </a:xfrm>
          <a:prstGeom prst="rect">
            <a:avLst/>
          </a:prstGeom>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spcBef>
                <a:spcPts val="600"/>
              </a:spcBef>
              <a:spcAft>
                <a:spcPts val="0"/>
              </a:spcAft>
              <a:buNone/>
            </a:pPr>
            <a:r>
              <a:rPr lang="zh-TW" sz="2200"/>
              <a:t>  </a:t>
            </a:r>
            <a:endParaRPr sz="2200"/>
          </a:p>
          <a:p>
            <a:pPr indent="0" lvl="0" marL="0" rtl="0" algn="l">
              <a:spcBef>
                <a:spcPts val="600"/>
              </a:spcBef>
              <a:spcAft>
                <a:spcPts val="0"/>
              </a:spcAft>
              <a:buNone/>
            </a:pPr>
            <a:r>
              <a:rPr lang="zh-TW" sz="2200"/>
              <a:t> </a:t>
            </a:r>
            <a:r>
              <a:rPr lang="zh-TW" sz="2200"/>
              <a:t>  </a:t>
            </a:r>
            <a:r>
              <a:rPr lang="zh-TW" sz="2200"/>
              <a:t>體溫量測                                                                                                                      </a:t>
            </a:r>
            <a:endParaRPr sz="2200"/>
          </a:p>
          <a:p>
            <a:pPr indent="0" lvl="0" marL="0" rtl="0" algn="l">
              <a:spcBef>
                <a:spcPts val="600"/>
              </a:spcBef>
              <a:spcAft>
                <a:spcPts val="0"/>
              </a:spcAft>
              <a:buNone/>
            </a:pPr>
            <a:r>
              <a:t/>
            </a:r>
            <a:endParaRPr sz="2200"/>
          </a:p>
          <a:p>
            <a:pPr indent="0" lvl="0" marL="0" rtl="0" algn="l">
              <a:spcBef>
                <a:spcPts val="600"/>
              </a:spcBef>
              <a:spcAft>
                <a:spcPts val="0"/>
              </a:spcAft>
              <a:buNone/>
            </a:pPr>
            <a:r>
              <a:rPr lang="zh-TW" sz="2200"/>
              <a:t>             </a:t>
            </a:r>
            <a:r>
              <a:rPr lang="zh-TW" sz="2200"/>
              <a:t>  </a:t>
            </a:r>
            <a:r>
              <a:rPr lang="zh-TW" sz="2200"/>
              <a:t>                                       PCR </a:t>
            </a:r>
            <a:endParaRPr sz="2200"/>
          </a:p>
          <a:p>
            <a:pPr indent="0" lvl="0" marL="0" rtl="0" algn="l">
              <a:spcBef>
                <a:spcPts val="600"/>
              </a:spcBef>
              <a:spcAft>
                <a:spcPts val="0"/>
              </a:spcAft>
              <a:buNone/>
            </a:pPr>
            <a:r>
              <a:rPr lang="zh-TW" sz="2200"/>
              <a:t>        </a:t>
            </a:r>
            <a:endParaRPr sz="2200"/>
          </a:p>
          <a:p>
            <a:pPr indent="0" lvl="0" marL="0" rtl="0" algn="l">
              <a:spcBef>
                <a:spcPts val="600"/>
              </a:spcBef>
              <a:spcAft>
                <a:spcPts val="0"/>
              </a:spcAft>
              <a:buNone/>
            </a:pPr>
            <a:r>
              <a:t/>
            </a:r>
            <a:endParaRPr sz="2200"/>
          </a:p>
          <a:p>
            <a:pPr indent="0" lvl="0" marL="0" rtl="0" algn="l">
              <a:spcBef>
                <a:spcPts val="600"/>
              </a:spcBef>
              <a:spcAft>
                <a:spcPts val="0"/>
              </a:spcAft>
              <a:buNone/>
            </a:pPr>
            <a:r>
              <a:rPr lang="zh-TW" sz="2200"/>
              <a:t>  </a:t>
            </a:r>
            <a:r>
              <a:rPr lang="zh-TW" sz="2200"/>
              <a:t>    </a:t>
            </a:r>
            <a:r>
              <a:rPr lang="zh-TW" sz="2200"/>
              <a:t>快篩</a:t>
            </a:r>
            <a:endParaRPr sz="2200"/>
          </a:p>
          <a:p>
            <a:pPr indent="0" lvl="0" marL="0" rtl="0" algn="l">
              <a:spcBef>
                <a:spcPts val="600"/>
              </a:spcBef>
              <a:spcAft>
                <a:spcPts val="0"/>
              </a:spcAft>
              <a:buNone/>
            </a:pPr>
            <a:r>
              <a:t/>
            </a:r>
            <a:endParaRPr sz="2200"/>
          </a:p>
        </p:txBody>
      </p:sp>
      <p:pic>
        <p:nvPicPr>
          <p:cNvPr id="137" name="Google Shape;137;g13afa73feb8_1_57"/>
          <p:cNvPicPr preferRelativeResize="0"/>
          <p:nvPr/>
        </p:nvPicPr>
        <p:blipFill>
          <a:blip r:embed="rId3">
            <a:alphaModFix/>
          </a:blip>
          <a:stretch>
            <a:fillRect/>
          </a:stretch>
        </p:blipFill>
        <p:spPr>
          <a:xfrm>
            <a:off x="1100375" y="2725625"/>
            <a:ext cx="1093600" cy="1093600"/>
          </a:xfrm>
          <a:prstGeom prst="rect">
            <a:avLst/>
          </a:prstGeom>
          <a:noFill/>
          <a:ln>
            <a:noFill/>
          </a:ln>
        </p:spPr>
      </p:pic>
      <p:pic>
        <p:nvPicPr>
          <p:cNvPr id="138" name="Google Shape;138;g13afa73feb8_1_57"/>
          <p:cNvPicPr preferRelativeResize="0"/>
          <p:nvPr/>
        </p:nvPicPr>
        <p:blipFill>
          <a:blip r:embed="rId4">
            <a:alphaModFix/>
          </a:blip>
          <a:stretch>
            <a:fillRect/>
          </a:stretch>
        </p:blipFill>
        <p:spPr>
          <a:xfrm>
            <a:off x="1218574" y="4908874"/>
            <a:ext cx="1093600" cy="1093600"/>
          </a:xfrm>
          <a:prstGeom prst="rect">
            <a:avLst/>
          </a:prstGeom>
          <a:noFill/>
          <a:ln>
            <a:noFill/>
          </a:ln>
        </p:spPr>
      </p:pic>
      <p:pic>
        <p:nvPicPr>
          <p:cNvPr id="139" name="Google Shape;139;g13afa73feb8_1_57"/>
          <p:cNvPicPr preferRelativeResize="0"/>
          <p:nvPr/>
        </p:nvPicPr>
        <p:blipFill rotWithShape="1">
          <a:blip r:embed="rId5">
            <a:alphaModFix/>
          </a:blip>
          <a:srcRect b="0" l="0" r="0" t="0"/>
          <a:stretch/>
        </p:blipFill>
        <p:spPr>
          <a:xfrm>
            <a:off x="4530038" y="3446900"/>
            <a:ext cx="1687900" cy="1687900"/>
          </a:xfrm>
          <a:prstGeom prst="rect">
            <a:avLst/>
          </a:prstGeom>
          <a:noFill/>
          <a:ln>
            <a:noFill/>
          </a:ln>
        </p:spPr>
      </p:pic>
      <p:sp>
        <p:nvSpPr>
          <p:cNvPr id="140" name="Google Shape;140;g13afa73feb8_1_57"/>
          <p:cNvSpPr/>
          <p:nvPr/>
        </p:nvSpPr>
        <p:spPr>
          <a:xfrm>
            <a:off x="784600" y="4288025"/>
            <a:ext cx="1845300" cy="1888800"/>
          </a:xfrm>
          <a:prstGeom prst="rect">
            <a:avLst/>
          </a:prstGeom>
          <a:no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3afa73feb8_1_57"/>
          <p:cNvSpPr/>
          <p:nvPr/>
        </p:nvSpPr>
        <p:spPr>
          <a:xfrm>
            <a:off x="2968063" y="3708425"/>
            <a:ext cx="1093500" cy="915300"/>
          </a:xfrm>
          <a:prstGeom prst="rightArrow">
            <a:avLst>
              <a:gd fmla="val 50000" name="adj1"/>
              <a:gd fmla="val 50000" name="adj2"/>
            </a:avLst>
          </a:prstGeom>
          <a:noFill/>
          <a:ln cap="flat" cmpd="sng" w="38100">
            <a:solidFill>
              <a:schemeClr val="accent1"/>
            </a:solidFill>
            <a:prstDash val="solid"/>
            <a:round/>
            <a:headEnd len="sm" w="sm" type="none"/>
            <a:tailEnd len="sm" w="sm" type="none"/>
          </a:ln>
          <a:effectLst>
            <a:outerShdw blurRad="57150" rotWithShape="0" algn="bl" dir="60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3afa73feb8_1_57"/>
          <p:cNvSpPr/>
          <p:nvPr/>
        </p:nvSpPr>
        <p:spPr>
          <a:xfrm>
            <a:off x="8016400" y="1726375"/>
            <a:ext cx="3213000" cy="4351200"/>
          </a:xfrm>
          <a:prstGeom prst="rect">
            <a:avLst/>
          </a:prstGeom>
          <a:noFill/>
          <a:ln cap="flat" cmpd="sng" w="38100">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3afa73feb8_1_57"/>
          <p:cNvSpPr/>
          <p:nvPr/>
        </p:nvSpPr>
        <p:spPr>
          <a:xfrm flipH="1">
            <a:off x="6686413" y="3618875"/>
            <a:ext cx="1093500" cy="915300"/>
          </a:xfrm>
          <a:prstGeom prst="rightArrow">
            <a:avLst>
              <a:gd fmla="val 50000" name="adj1"/>
              <a:gd fmla="val 50000" name="adj2"/>
            </a:avLst>
          </a:prstGeom>
          <a:noFill/>
          <a:ln cap="flat" cmpd="sng" w="38100">
            <a:solidFill>
              <a:srgbClr val="CC0000"/>
            </a:solidFill>
            <a:prstDash val="solid"/>
            <a:round/>
            <a:headEnd len="sm" w="sm" type="none"/>
            <a:tailEnd len="sm" w="sm" type="none"/>
          </a:ln>
          <a:effectLst>
            <a:outerShdw blurRad="57150" rotWithShape="0" algn="bl" dir="60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3afa73feb8_1_57"/>
          <p:cNvSpPr txBox="1"/>
          <p:nvPr/>
        </p:nvSpPr>
        <p:spPr>
          <a:xfrm>
            <a:off x="8317413" y="1863725"/>
            <a:ext cx="2818800" cy="86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chemeClr val="dk1"/>
                </a:solidFill>
                <a:latin typeface="Calibri"/>
                <a:ea typeface="Calibri"/>
                <a:cs typeface="Calibri"/>
                <a:sym typeface="Calibri"/>
              </a:rPr>
              <a:t>ECG訊號 + ARC</a:t>
            </a:r>
            <a:r>
              <a:rPr lang="zh-TW" sz="2200">
                <a:solidFill>
                  <a:schemeClr val="dk1"/>
                </a:solidFill>
                <a:latin typeface="Calibri"/>
                <a:ea typeface="Calibri"/>
                <a:cs typeface="Calibri"/>
                <a:sym typeface="Calibri"/>
              </a:rPr>
              <a:t>開發板</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zh-TW" sz="2200">
                <a:solidFill>
                  <a:schemeClr val="dk1"/>
                </a:solidFill>
                <a:latin typeface="Calibri"/>
                <a:ea typeface="Calibri"/>
                <a:cs typeface="Calibri"/>
                <a:sym typeface="Calibri"/>
              </a:rPr>
              <a:t>  + 深度學習模型</a:t>
            </a:r>
            <a:endParaRPr sz="2200">
              <a:solidFill>
                <a:schemeClr val="dk1"/>
              </a:solidFill>
              <a:latin typeface="Calibri"/>
              <a:ea typeface="Calibri"/>
              <a:cs typeface="Calibri"/>
              <a:sym typeface="Calibri"/>
            </a:endParaRPr>
          </a:p>
        </p:txBody>
      </p:sp>
      <p:pic>
        <p:nvPicPr>
          <p:cNvPr id="145" name="Google Shape;145;g13afa73feb8_1_57"/>
          <p:cNvPicPr preferRelativeResize="0"/>
          <p:nvPr/>
        </p:nvPicPr>
        <p:blipFill>
          <a:blip r:embed="rId6">
            <a:alphaModFix/>
          </a:blip>
          <a:stretch>
            <a:fillRect/>
          </a:stretch>
        </p:blipFill>
        <p:spPr>
          <a:xfrm>
            <a:off x="9806000" y="3362288"/>
            <a:ext cx="1277875" cy="1277875"/>
          </a:xfrm>
          <a:prstGeom prst="rect">
            <a:avLst/>
          </a:prstGeom>
          <a:noFill/>
          <a:ln>
            <a:noFill/>
          </a:ln>
        </p:spPr>
      </p:pic>
      <p:pic>
        <p:nvPicPr>
          <p:cNvPr id="146" name="Google Shape;146;g13afa73feb8_1_57"/>
          <p:cNvPicPr preferRelativeResize="0"/>
          <p:nvPr/>
        </p:nvPicPr>
        <p:blipFill>
          <a:blip r:embed="rId7">
            <a:alphaModFix/>
          </a:blip>
          <a:stretch>
            <a:fillRect/>
          </a:stretch>
        </p:blipFill>
        <p:spPr>
          <a:xfrm>
            <a:off x="6945300" y="1005900"/>
            <a:ext cx="2209386" cy="1277875"/>
          </a:xfrm>
          <a:prstGeom prst="rect">
            <a:avLst/>
          </a:prstGeom>
          <a:noFill/>
          <a:ln>
            <a:noFill/>
          </a:ln>
        </p:spPr>
      </p:pic>
      <p:pic>
        <p:nvPicPr>
          <p:cNvPr id="147" name="Google Shape;147;g13afa73feb8_1_57"/>
          <p:cNvPicPr preferRelativeResize="0"/>
          <p:nvPr/>
        </p:nvPicPr>
        <p:blipFill rotWithShape="1">
          <a:blip r:embed="rId8">
            <a:alphaModFix/>
          </a:blip>
          <a:srcRect b="8122" l="0" r="0" t="0"/>
          <a:stretch/>
        </p:blipFill>
        <p:spPr>
          <a:xfrm>
            <a:off x="8248400" y="4457050"/>
            <a:ext cx="2581975" cy="1550800"/>
          </a:xfrm>
          <a:prstGeom prst="rect">
            <a:avLst/>
          </a:prstGeom>
          <a:noFill/>
          <a:ln>
            <a:noFill/>
          </a:ln>
        </p:spPr>
      </p:pic>
      <p:pic>
        <p:nvPicPr>
          <p:cNvPr id="148" name="Google Shape;148;g13afa73feb8_1_57"/>
          <p:cNvPicPr preferRelativeResize="0"/>
          <p:nvPr/>
        </p:nvPicPr>
        <p:blipFill>
          <a:blip r:embed="rId9">
            <a:alphaModFix/>
          </a:blip>
          <a:stretch>
            <a:fillRect/>
          </a:stretch>
        </p:blipFill>
        <p:spPr>
          <a:xfrm>
            <a:off x="8118101" y="2940011"/>
            <a:ext cx="1687900" cy="13026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
                                        <p:tgtEl>
                                          <p:spTgt spid="146"/>
                                        </p:tgtEl>
                                      </p:cBhvr>
                                    </p:animEffect>
                                  </p:childTnLst>
                                </p:cTn>
                              </p:par>
                              <p:par>
                                <p:cTn fill="hold" nodeType="withEffect" presetClass="exit" presetID="10" presetSubtype="0">
                                  <p:stCondLst>
                                    <p:cond delay="0"/>
                                  </p:stCondLst>
                                  <p:childTnLst>
                                    <p:animEffect filter="fade" transition="out">
                                      <p:cBhvr>
                                        <p:cTn dur="1"/>
                                        <p:tgtEl>
                                          <p:spTgt spid="141"/>
                                        </p:tgtEl>
                                      </p:cBhvr>
                                    </p:animEffect>
                                    <p:set>
                                      <p:cBhvr>
                                        <p:cTn dur="1" fill="hold">
                                          <p:stCondLst>
                                            <p:cond delay="0"/>
                                          </p:stCondLst>
                                        </p:cTn>
                                        <p:tgtEl>
                                          <p:spTgt spid="1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g136c71b0424_0_0"/>
          <p:cNvPicPr preferRelativeResize="0"/>
          <p:nvPr/>
        </p:nvPicPr>
        <p:blipFill>
          <a:blip r:embed="rId3">
            <a:alphaModFix/>
          </a:blip>
          <a:stretch>
            <a:fillRect/>
          </a:stretch>
        </p:blipFill>
        <p:spPr>
          <a:xfrm>
            <a:off x="4617675" y="1213950"/>
            <a:ext cx="4076700" cy="4248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3b149697e2_2_180"/>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總結</a:t>
            </a:r>
            <a:endParaRPr/>
          </a:p>
        </p:txBody>
      </p:sp>
      <p:sp>
        <p:nvSpPr>
          <p:cNvPr id="494" name="Google Shape;494;g13b149697e2_2_180"/>
          <p:cNvSpPr txBox="1"/>
          <p:nvPr/>
        </p:nvSpPr>
        <p:spPr>
          <a:xfrm>
            <a:off x="556050" y="1174950"/>
            <a:ext cx="10986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p>
        </p:txBody>
      </p:sp>
      <p:pic>
        <p:nvPicPr>
          <p:cNvPr id="495" name="Google Shape;495;g13b149697e2_2_180"/>
          <p:cNvPicPr preferRelativeResize="0"/>
          <p:nvPr/>
        </p:nvPicPr>
        <p:blipFill>
          <a:blip r:embed="rId3">
            <a:alphaModFix/>
          </a:blip>
          <a:stretch>
            <a:fillRect/>
          </a:stretch>
        </p:blipFill>
        <p:spPr>
          <a:xfrm>
            <a:off x="681825" y="2066600"/>
            <a:ext cx="2498801" cy="2498800"/>
          </a:xfrm>
          <a:prstGeom prst="rect">
            <a:avLst/>
          </a:prstGeom>
          <a:noFill/>
          <a:ln>
            <a:noFill/>
          </a:ln>
        </p:spPr>
      </p:pic>
      <p:sp>
        <p:nvSpPr>
          <p:cNvPr id="496" name="Google Shape;496;g13b149697e2_2_180"/>
          <p:cNvSpPr txBox="1"/>
          <p:nvPr/>
        </p:nvSpPr>
        <p:spPr>
          <a:xfrm>
            <a:off x="994225" y="5150800"/>
            <a:ext cx="218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3000"/>
              <a:t>輕巧可攜帶</a:t>
            </a:r>
            <a:endParaRPr b="1" sz="3000"/>
          </a:p>
        </p:txBody>
      </p:sp>
      <p:pic>
        <p:nvPicPr>
          <p:cNvPr id="497" name="Google Shape;497;g13b149697e2_2_180"/>
          <p:cNvPicPr preferRelativeResize="0"/>
          <p:nvPr/>
        </p:nvPicPr>
        <p:blipFill>
          <a:blip r:embed="rId4">
            <a:alphaModFix/>
          </a:blip>
          <a:stretch>
            <a:fillRect/>
          </a:stretch>
        </p:blipFill>
        <p:spPr>
          <a:xfrm>
            <a:off x="4943975" y="2276969"/>
            <a:ext cx="2304062" cy="2304062"/>
          </a:xfrm>
          <a:prstGeom prst="rect">
            <a:avLst/>
          </a:prstGeom>
          <a:noFill/>
          <a:ln>
            <a:noFill/>
          </a:ln>
        </p:spPr>
      </p:pic>
      <p:sp>
        <p:nvSpPr>
          <p:cNvPr id="498" name="Google Shape;498;g13b149697e2_2_180"/>
          <p:cNvSpPr txBox="1"/>
          <p:nvPr/>
        </p:nvSpPr>
        <p:spPr>
          <a:xfrm>
            <a:off x="5130000" y="5036538"/>
            <a:ext cx="183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3000"/>
              <a:t>快速準確</a:t>
            </a:r>
            <a:endParaRPr b="1" sz="3000"/>
          </a:p>
        </p:txBody>
      </p:sp>
      <p:sp>
        <p:nvSpPr>
          <p:cNvPr id="499" name="Google Shape;499;g13b149697e2_2_180"/>
          <p:cNvSpPr txBox="1"/>
          <p:nvPr/>
        </p:nvSpPr>
        <p:spPr>
          <a:xfrm>
            <a:off x="8832375" y="4805688"/>
            <a:ext cx="183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000"/>
              <a:t>非拋棄式單導程</a:t>
            </a:r>
            <a:endParaRPr b="1" sz="3000"/>
          </a:p>
        </p:txBody>
      </p:sp>
      <p:pic>
        <p:nvPicPr>
          <p:cNvPr id="500" name="Google Shape;500;g13b149697e2_2_180"/>
          <p:cNvPicPr preferRelativeResize="0"/>
          <p:nvPr/>
        </p:nvPicPr>
        <p:blipFill>
          <a:blip r:embed="rId5">
            <a:alphaModFix/>
          </a:blip>
          <a:stretch>
            <a:fillRect/>
          </a:stretch>
        </p:blipFill>
        <p:spPr>
          <a:xfrm>
            <a:off x="9206929" y="2542267"/>
            <a:ext cx="1089000" cy="1773475"/>
          </a:xfrm>
          <a:prstGeom prst="rect">
            <a:avLst/>
          </a:prstGeom>
          <a:noFill/>
          <a:ln>
            <a:noFill/>
          </a:ln>
        </p:spPr>
      </p:pic>
      <p:sp>
        <p:nvSpPr>
          <p:cNvPr id="501" name="Google Shape;501;g13b149697e2_2_180"/>
          <p:cNvSpPr txBox="1"/>
          <p:nvPr/>
        </p:nvSpPr>
        <p:spPr>
          <a:xfrm>
            <a:off x="4051200" y="1333639"/>
            <a:ext cx="7683900" cy="615600"/>
          </a:xfrm>
          <a:prstGeom prst="rect">
            <a:avLst/>
          </a:prstGeom>
          <a:solidFill>
            <a:srgbClr val="F6AD8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800"/>
              <a:t>目標市場：課堂點名、宿舍管理、公司打卡系統</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3dd9bb0300_4_31"/>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展望</a:t>
            </a:r>
            <a:endParaRPr/>
          </a:p>
        </p:txBody>
      </p:sp>
      <p:sp>
        <p:nvSpPr>
          <p:cNvPr id="508" name="Google Shape;508;g13dd9bb0300_4_31"/>
          <p:cNvSpPr txBox="1"/>
          <p:nvPr/>
        </p:nvSpPr>
        <p:spPr>
          <a:xfrm>
            <a:off x="2926350" y="4980450"/>
            <a:ext cx="6339300" cy="153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zh-TW" sz="4400">
                <a:solidFill>
                  <a:srgbClr val="351C75"/>
                </a:solidFill>
                <a:latin typeface="Comic Sans MS"/>
                <a:ea typeface="Comic Sans MS"/>
                <a:cs typeface="Comic Sans MS"/>
                <a:sym typeface="Comic Sans MS"/>
              </a:rPr>
              <a:t>Visionaries 邀請你我</a:t>
            </a:r>
            <a:endParaRPr b="1" sz="4400">
              <a:solidFill>
                <a:srgbClr val="351C75"/>
              </a:solidFill>
              <a:latin typeface="Comic Sans MS"/>
              <a:ea typeface="Comic Sans MS"/>
              <a:cs typeface="Comic Sans MS"/>
              <a:sym typeface="Comic Sans MS"/>
            </a:endParaRPr>
          </a:p>
          <a:p>
            <a:pPr indent="0" lvl="0" marL="0" rtl="0" algn="ctr">
              <a:lnSpc>
                <a:spcPct val="100000"/>
              </a:lnSpc>
              <a:spcBef>
                <a:spcPts val="0"/>
              </a:spcBef>
              <a:spcAft>
                <a:spcPts val="0"/>
              </a:spcAft>
              <a:buNone/>
            </a:pPr>
            <a:r>
              <a:rPr b="1" lang="zh-TW" sz="4400">
                <a:solidFill>
                  <a:srgbClr val="351C75"/>
                </a:solidFill>
                <a:latin typeface="Comic Sans MS"/>
                <a:ea typeface="Comic Sans MS"/>
                <a:cs typeface="Comic Sans MS"/>
                <a:sym typeface="Comic Sans MS"/>
              </a:rPr>
              <a:t>一起打造防疫家園！</a:t>
            </a:r>
            <a:endParaRPr b="1" sz="3400">
              <a:solidFill>
                <a:srgbClr val="351C75"/>
              </a:solidFill>
              <a:latin typeface="Comic Sans MS"/>
              <a:ea typeface="Comic Sans MS"/>
              <a:cs typeface="Comic Sans MS"/>
              <a:sym typeface="Comic Sans MS"/>
            </a:endParaRPr>
          </a:p>
        </p:txBody>
      </p:sp>
      <p:pic>
        <p:nvPicPr>
          <p:cNvPr id="509" name="Google Shape;509;g13dd9bb0300_4_31"/>
          <p:cNvPicPr preferRelativeResize="0"/>
          <p:nvPr/>
        </p:nvPicPr>
        <p:blipFill>
          <a:blip r:embed="rId3">
            <a:alphaModFix/>
          </a:blip>
          <a:stretch>
            <a:fillRect/>
          </a:stretch>
        </p:blipFill>
        <p:spPr>
          <a:xfrm>
            <a:off x="666287" y="1481125"/>
            <a:ext cx="2030825" cy="2030825"/>
          </a:xfrm>
          <a:prstGeom prst="rect">
            <a:avLst/>
          </a:prstGeom>
          <a:noFill/>
          <a:ln>
            <a:noFill/>
          </a:ln>
        </p:spPr>
      </p:pic>
      <p:sp>
        <p:nvSpPr>
          <p:cNvPr id="510" name="Google Shape;510;g13dd9bb0300_4_31"/>
          <p:cNvSpPr txBox="1"/>
          <p:nvPr/>
        </p:nvSpPr>
        <p:spPr>
          <a:xfrm>
            <a:off x="552038" y="4024450"/>
            <a:ext cx="225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3000">
                <a:solidFill>
                  <a:schemeClr val="dk1"/>
                </a:solidFill>
              </a:rPr>
              <a:t>資料庫蒐集</a:t>
            </a:r>
            <a:endParaRPr b="1" sz="3000"/>
          </a:p>
        </p:txBody>
      </p:sp>
      <p:pic>
        <p:nvPicPr>
          <p:cNvPr id="511" name="Google Shape;511;g13dd9bb0300_4_31"/>
          <p:cNvPicPr preferRelativeResize="0"/>
          <p:nvPr/>
        </p:nvPicPr>
        <p:blipFill>
          <a:blip r:embed="rId4">
            <a:alphaModFix/>
          </a:blip>
          <a:stretch>
            <a:fillRect/>
          </a:stretch>
        </p:blipFill>
        <p:spPr>
          <a:xfrm>
            <a:off x="4706225" y="1142988"/>
            <a:ext cx="2502875" cy="2502875"/>
          </a:xfrm>
          <a:prstGeom prst="rect">
            <a:avLst/>
          </a:prstGeom>
          <a:noFill/>
          <a:ln>
            <a:noFill/>
          </a:ln>
        </p:spPr>
      </p:pic>
      <p:sp>
        <p:nvSpPr>
          <p:cNvPr id="512" name="Google Shape;512;g13dd9bb0300_4_31"/>
          <p:cNvSpPr txBox="1"/>
          <p:nvPr/>
        </p:nvSpPr>
        <p:spPr>
          <a:xfrm>
            <a:off x="4347150" y="3989900"/>
            <a:ext cx="349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3000">
                <a:solidFill>
                  <a:schemeClr val="dk1"/>
                </a:solidFill>
              </a:rPr>
              <a:t>尋求醫療團隊認證</a:t>
            </a:r>
            <a:endParaRPr b="1" sz="3000"/>
          </a:p>
        </p:txBody>
      </p:sp>
      <p:sp>
        <p:nvSpPr>
          <p:cNvPr id="513" name="Google Shape;513;g13dd9bb0300_4_31"/>
          <p:cNvSpPr txBox="1"/>
          <p:nvPr/>
        </p:nvSpPr>
        <p:spPr>
          <a:xfrm>
            <a:off x="8474250" y="4024450"/>
            <a:ext cx="3498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zh-TW" sz="3000">
                <a:solidFill>
                  <a:schemeClr val="dk1"/>
                </a:solidFill>
              </a:rPr>
              <a:t>商業模式分析</a:t>
            </a:r>
            <a:endParaRPr b="1" sz="3000"/>
          </a:p>
        </p:txBody>
      </p:sp>
      <p:pic>
        <p:nvPicPr>
          <p:cNvPr id="514" name="Google Shape;514;g13dd9bb0300_4_31"/>
          <p:cNvPicPr preferRelativeResize="0"/>
          <p:nvPr/>
        </p:nvPicPr>
        <p:blipFill>
          <a:blip r:embed="rId5">
            <a:alphaModFix/>
          </a:blip>
          <a:stretch>
            <a:fillRect/>
          </a:stretch>
        </p:blipFill>
        <p:spPr>
          <a:xfrm>
            <a:off x="9004812" y="1278088"/>
            <a:ext cx="2436900" cy="243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3dd9baff95_2_84"/>
          <p:cNvSpPr txBox="1"/>
          <p:nvPr>
            <p:ph idx="1" type="body"/>
          </p:nvPr>
        </p:nvSpPr>
        <p:spPr>
          <a:xfrm>
            <a:off x="456555" y="1554480"/>
            <a:ext cx="11278200" cy="48462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zh-TW"/>
              <a:t>設備可以測得正確波型</a:t>
            </a:r>
            <a:endParaRPr/>
          </a:p>
          <a:p>
            <a:pPr indent="-355600" lvl="0" marL="457200" rtl="0" algn="l">
              <a:spcBef>
                <a:spcPts val="0"/>
              </a:spcBef>
              <a:spcAft>
                <a:spcPts val="0"/>
              </a:spcAft>
              <a:buSzPts val="2000"/>
              <a:buChar char="•"/>
            </a:pPr>
            <a:r>
              <a:rPr lang="zh-TW"/>
              <a:t>前處理正常運行</a:t>
            </a:r>
            <a:endParaRPr/>
          </a:p>
          <a:p>
            <a:pPr indent="-355600" lvl="0" marL="457200" rtl="0" algn="l">
              <a:spcBef>
                <a:spcPts val="0"/>
              </a:spcBef>
              <a:spcAft>
                <a:spcPts val="0"/>
              </a:spcAft>
              <a:buSzPts val="2000"/>
              <a:buChar char="•"/>
            </a:pPr>
            <a:r>
              <a:rPr lang="zh-TW"/>
              <a:t>無特別的雜訊干擾出現</a:t>
            </a:r>
            <a:endParaRPr/>
          </a:p>
        </p:txBody>
      </p:sp>
      <p:sp>
        <p:nvSpPr>
          <p:cNvPr id="525" name="Google Shape;525;g13dd9baff95_2_84"/>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波型輸出無誤</a:t>
            </a:r>
            <a:endParaRPr/>
          </a:p>
        </p:txBody>
      </p:sp>
      <p:sp>
        <p:nvSpPr>
          <p:cNvPr id="526" name="Google Shape;526;g13dd9baff95_2_84"/>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資料採集測試</a:t>
            </a:r>
            <a:endParaRPr/>
          </a:p>
        </p:txBody>
      </p:sp>
      <p:pic>
        <p:nvPicPr>
          <p:cNvPr id="527" name="Google Shape;527;g13dd9baff95_2_84"/>
          <p:cNvPicPr preferRelativeResize="0"/>
          <p:nvPr/>
        </p:nvPicPr>
        <p:blipFill>
          <a:blip r:embed="rId3">
            <a:alphaModFix/>
          </a:blip>
          <a:stretch>
            <a:fillRect/>
          </a:stretch>
        </p:blipFill>
        <p:spPr>
          <a:xfrm>
            <a:off x="5922650" y="3038150"/>
            <a:ext cx="5214159" cy="3134050"/>
          </a:xfrm>
          <a:prstGeom prst="rect">
            <a:avLst/>
          </a:prstGeom>
          <a:noFill/>
          <a:ln>
            <a:noFill/>
          </a:ln>
        </p:spPr>
      </p:pic>
      <p:pic>
        <p:nvPicPr>
          <p:cNvPr id="528" name="Google Shape;528;g13dd9baff95_2_84"/>
          <p:cNvPicPr preferRelativeResize="0"/>
          <p:nvPr/>
        </p:nvPicPr>
        <p:blipFill>
          <a:blip r:embed="rId4">
            <a:alphaModFix/>
          </a:blip>
          <a:stretch>
            <a:fillRect/>
          </a:stretch>
        </p:blipFill>
        <p:spPr>
          <a:xfrm>
            <a:off x="456550" y="3038150"/>
            <a:ext cx="5214191" cy="3134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3dd9baff95_2_93"/>
          <p:cNvSpPr txBox="1"/>
          <p:nvPr>
            <p:ph idx="1" type="body"/>
          </p:nvPr>
        </p:nvSpPr>
        <p:spPr>
          <a:xfrm>
            <a:off x="456555" y="1554480"/>
            <a:ext cx="11278200" cy="48462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zh-TW" sz="2200"/>
              <a:t>準確輸出判斷結果、時間、地點</a:t>
            </a:r>
            <a:endParaRPr sz="2200"/>
          </a:p>
          <a:p>
            <a:pPr indent="-368300" lvl="0" marL="457200" rtl="0" algn="l">
              <a:spcBef>
                <a:spcPts val="0"/>
              </a:spcBef>
              <a:spcAft>
                <a:spcPts val="0"/>
              </a:spcAft>
              <a:buSzPts val="2200"/>
              <a:buChar char="•"/>
            </a:pPr>
            <a:r>
              <a:rPr lang="zh-TW" sz="2200"/>
              <a:t>及時上傳雲端</a:t>
            </a:r>
            <a:endParaRPr sz="2200"/>
          </a:p>
          <a:p>
            <a:pPr indent="-368300" lvl="0" marL="457200" rtl="0" algn="l">
              <a:spcBef>
                <a:spcPts val="0"/>
              </a:spcBef>
              <a:spcAft>
                <a:spcPts val="0"/>
              </a:spcAft>
              <a:buSzPts val="2200"/>
              <a:buChar char="•"/>
            </a:pPr>
            <a:r>
              <a:rPr lang="zh-TW" sz="2200"/>
              <a:t>顯示風險評估</a:t>
            </a:r>
            <a:endParaRPr sz="2200"/>
          </a:p>
          <a:p>
            <a:pPr indent="-368300" lvl="0" marL="457200" rtl="0" algn="l">
              <a:spcBef>
                <a:spcPts val="0"/>
              </a:spcBef>
              <a:spcAft>
                <a:spcPts val="0"/>
              </a:spcAft>
              <a:buSzPts val="2200"/>
              <a:buChar char="•"/>
            </a:pPr>
            <a:r>
              <a:rPr lang="zh-TW" sz="2200"/>
              <a:t>系統基本完整</a:t>
            </a:r>
            <a:endParaRPr sz="2200"/>
          </a:p>
          <a:p>
            <a:pPr indent="-368300" lvl="0" marL="457200" rtl="0" algn="l">
              <a:spcBef>
                <a:spcPts val="0"/>
              </a:spcBef>
              <a:spcAft>
                <a:spcPts val="0"/>
              </a:spcAft>
              <a:buSzPts val="2200"/>
              <a:buChar char="•"/>
            </a:pPr>
            <a:r>
              <a:rPr lang="zh-TW" sz="2200"/>
              <a:t>因為使用ARC EM9D AIoT DK的緣故運算時間極快 </a:t>
            </a:r>
            <a:endParaRPr sz="2200"/>
          </a:p>
        </p:txBody>
      </p:sp>
      <p:sp>
        <p:nvSpPr>
          <p:cNvPr id="535" name="Google Shape;535;g13dd9baff95_2_93"/>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判斷結果、雲端輸出</a:t>
            </a:r>
            <a:endParaRPr/>
          </a:p>
        </p:txBody>
      </p:sp>
      <p:sp>
        <p:nvSpPr>
          <p:cNvPr id="536" name="Google Shape;536;g13dd9baff95_2_93"/>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結果展示確認</a:t>
            </a:r>
            <a:endParaRPr/>
          </a:p>
        </p:txBody>
      </p:sp>
      <p:pic>
        <p:nvPicPr>
          <p:cNvPr id="537" name="Google Shape;537;g13dd9baff95_2_93"/>
          <p:cNvPicPr preferRelativeResize="0"/>
          <p:nvPr/>
        </p:nvPicPr>
        <p:blipFill>
          <a:blip r:embed="rId3">
            <a:alphaModFix/>
          </a:blip>
          <a:stretch>
            <a:fillRect/>
          </a:stretch>
        </p:blipFill>
        <p:spPr>
          <a:xfrm>
            <a:off x="457200" y="4315150"/>
            <a:ext cx="6655000" cy="2085525"/>
          </a:xfrm>
          <a:prstGeom prst="rect">
            <a:avLst/>
          </a:prstGeom>
          <a:noFill/>
          <a:ln>
            <a:noFill/>
          </a:ln>
        </p:spPr>
      </p:pic>
      <p:pic>
        <p:nvPicPr>
          <p:cNvPr id="538" name="Google Shape;538;g13dd9baff95_2_93"/>
          <p:cNvPicPr preferRelativeResize="0"/>
          <p:nvPr/>
        </p:nvPicPr>
        <p:blipFill>
          <a:blip r:embed="rId4">
            <a:alphaModFix/>
          </a:blip>
          <a:stretch>
            <a:fillRect/>
          </a:stretch>
        </p:blipFill>
        <p:spPr>
          <a:xfrm>
            <a:off x="7355196" y="3428996"/>
            <a:ext cx="4075250" cy="297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3dd9bb0300_2_0"/>
          <p:cNvSpPr txBox="1"/>
          <p:nvPr>
            <p:ph idx="2" type="body"/>
          </p:nvPr>
        </p:nvSpPr>
        <p:spPr>
          <a:xfrm>
            <a:off x="456550" y="1005867"/>
            <a:ext cx="11278200" cy="100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Long, B., Brady, W. J., Bridwell, R. E., Ramzy, M., Montrief, T., Singh, M., &amp; Gottlieb, M. (March 2021). Electrocardiographic manifestations of COVID-19. </a:t>
            </a:r>
            <a:r>
              <a:rPr lang="zh-TW"/>
              <a:t>美國急診醫學期刊(</a:t>
            </a:r>
            <a:r>
              <a:rPr lang="zh-TW"/>
              <a:t>American journal of emergency medicine)</a:t>
            </a:r>
            <a:r>
              <a:rPr lang="zh-TW"/>
              <a:t>, </a:t>
            </a:r>
            <a:r>
              <a:rPr lang="zh-TW"/>
              <a:t>41, 96–103.</a:t>
            </a:r>
            <a:endParaRPr/>
          </a:p>
          <a:p>
            <a:pPr indent="0" lvl="0" marL="0" rtl="0" algn="l">
              <a:spcBef>
                <a:spcPts val="0"/>
              </a:spcBef>
              <a:spcAft>
                <a:spcPts val="0"/>
              </a:spcAft>
              <a:buNone/>
            </a:pPr>
            <a:r>
              <a:rPr lang="zh-TW" u="sng">
                <a:solidFill>
                  <a:srgbClr val="0563C1"/>
                </a:solidFill>
                <a:hlinkClick r:id="rId3">
                  <a:extLst>
                    <a:ext uri="{A12FA001-AC4F-418D-AE19-62706E023703}">
                      <ahyp:hlinkClr val="tx"/>
                    </a:ext>
                  </a:extLst>
                </a:hlinkClick>
              </a:rPr>
              <a:t>https://doi.org/10.1016/j.ajem.2020.12.060</a:t>
            </a:r>
            <a:endParaRPr sz="3000"/>
          </a:p>
        </p:txBody>
      </p:sp>
      <p:sp>
        <p:nvSpPr>
          <p:cNvPr id="155" name="Google Shape;155;g13dd9bb0300_2_0"/>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COVID-19 如何影響 ECG 訊號?</a:t>
            </a:r>
            <a:endParaRPr/>
          </a:p>
        </p:txBody>
      </p:sp>
      <p:pic>
        <p:nvPicPr>
          <p:cNvPr id="156" name="Google Shape;156;g13dd9bb0300_2_0"/>
          <p:cNvPicPr preferRelativeResize="0"/>
          <p:nvPr/>
        </p:nvPicPr>
        <p:blipFill>
          <a:blip r:embed="rId4">
            <a:alphaModFix/>
          </a:blip>
          <a:stretch>
            <a:fillRect/>
          </a:stretch>
        </p:blipFill>
        <p:spPr>
          <a:xfrm>
            <a:off x="6096001" y="2308620"/>
            <a:ext cx="6096000" cy="4244578"/>
          </a:xfrm>
          <a:prstGeom prst="rect">
            <a:avLst/>
          </a:prstGeom>
          <a:noFill/>
          <a:ln>
            <a:noFill/>
          </a:ln>
        </p:spPr>
      </p:pic>
      <p:sp>
        <p:nvSpPr>
          <p:cNvPr id="157" name="Google Shape;157;g13dd9bb0300_2_0"/>
          <p:cNvSpPr/>
          <p:nvPr/>
        </p:nvSpPr>
        <p:spPr>
          <a:xfrm>
            <a:off x="9541575" y="2656450"/>
            <a:ext cx="1599300" cy="100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3dd9bb0300_2_0"/>
          <p:cNvSpPr txBox="1"/>
          <p:nvPr/>
        </p:nvSpPr>
        <p:spPr>
          <a:xfrm>
            <a:off x="596350" y="2656450"/>
            <a:ext cx="50538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zh-TW" sz="2400"/>
              <a:t>SARS-CoV-2 在人體中是透過 </a:t>
            </a:r>
            <a:r>
              <a:rPr b="1" lang="zh-TW" sz="2400">
                <a:solidFill>
                  <a:schemeClr val="accent4"/>
                </a:solidFill>
              </a:rPr>
              <a:t>ACE2 受器</a:t>
            </a:r>
            <a:r>
              <a:rPr lang="zh-TW" sz="2400"/>
              <a:t>來進入</a:t>
            </a:r>
            <a:r>
              <a:rPr lang="zh-TW" sz="2400"/>
              <a:t>肺泡</a:t>
            </a:r>
            <a:r>
              <a:rPr lang="zh-TW" sz="2400"/>
              <a:t>內感染細胞。在肺部中有大量的ACE2受器，因此我們可以看到確診者出現呼吸道症狀。</a:t>
            </a:r>
            <a:endParaRPr sz="2400"/>
          </a:p>
          <a:p>
            <a:pPr indent="-381000" lvl="0" marL="457200" rtl="0" algn="l">
              <a:spcBef>
                <a:spcPts val="0"/>
              </a:spcBef>
              <a:spcAft>
                <a:spcPts val="0"/>
              </a:spcAft>
              <a:buSzPts val="2400"/>
              <a:buChar char="●"/>
            </a:pPr>
            <a:r>
              <a:rPr lang="zh-TW" sz="2400"/>
              <a:t>但研究指出超過7.5%的心肌細胞也會表現ACE2，出現發炎、斑塊不穩定等症狀，同時也會</a:t>
            </a:r>
            <a:r>
              <a:rPr b="1" lang="zh-TW" sz="2400">
                <a:solidFill>
                  <a:schemeClr val="accent4"/>
                </a:solidFill>
              </a:rPr>
              <a:t>影響ECG</a:t>
            </a:r>
            <a:r>
              <a:rPr lang="zh-TW" sz="2400"/>
              <a: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3dd9bb0300_4_1"/>
          <p:cNvSpPr txBox="1"/>
          <p:nvPr>
            <p:ph idx="2" type="body"/>
          </p:nvPr>
        </p:nvSpPr>
        <p:spPr>
          <a:xfrm>
            <a:off x="456900" y="1127915"/>
            <a:ext cx="11278200" cy="100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sz="2700"/>
              <a:t>tctMD Daily News</a:t>
            </a:r>
            <a:endParaRPr sz="2700"/>
          </a:p>
          <a:p>
            <a:pPr indent="0" lvl="0" marL="0" rtl="0" algn="l">
              <a:spcBef>
                <a:spcPts val="0"/>
              </a:spcBef>
              <a:spcAft>
                <a:spcPts val="0"/>
              </a:spcAft>
              <a:buNone/>
            </a:pPr>
            <a:r>
              <a:rPr lang="zh-TW" sz="2700"/>
              <a:t>by Todd Neale JUNE 17, 2021</a:t>
            </a:r>
            <a:endParaRPr sz="2700"/>
          </a:p>
        </p:txBody>
      </p:sp>
      <p:sp>
        <p:nvSpPr>
          <p:cNvPr id="165" name="Google Shape;165;g13dd9bb0300_4_1"/>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ECG 訊號</a:t>
            </a:r>
            <a:r>
              <a:rPr lang="zh-TW"/>
              <a:t>分析COVID-19 的可行性</a:t>
            </a:r>
            <a:endParaRPr/>
          </a:p>
        </p:txBody>
      </p:sp>
      <p:pic>
        <p:nvPicPr>
          <p:cNvPr id="166" name="Google Shape;166;g13dd9bb0300_4_1"/>
          <p:cNvPicPr preferRelativeResize="0"/>
          <p:nvPr/>
        </p:nvPicPr>
        <p:blipFill>
          <a:blip r:embed="rId3">
            <a:alphaModFix/>
          </a:blip>
          <a:stretch>
            <a:fillRect/>
          </a:stretch>
        </p:blipFill>
        <p:spPr>
          <a:xfrm>
            <a:off x="457200" y="2255825"/>
            <a:ext cx="10293123" cy="4014975"/>
          </a:xfrm>
          <a:prstGeom prst="rect">
            <a:avLst/>
          </a:prstGeom>
          <a:noFill/>
          <a:ln>
            <a:noFill/>
          </a:ln>
        </p:spPr>
      </p:pic>
      <p:cxnSp>
        <p:nvCxnSpPr>
          <p:cNvPr id="167" name="Google Shape;167;g13dd9bb0300_4_1"/>
          <p:cNvCxnSpPr/>
          <p:nvPr/>
        </p:nvCxnSpPr>
        <p:spPr>
          <a:xfrm>
            <a:off x="2865725" y="4268950"/>
            <a:ext cx="2766900" cy="0"/>
          </a:xfrm>
          <a:prstGeom prst="straightConnector1">
            <a:avLst/>
          </a:prstGeom>
          <a:noFill/>
          <a:ln cap="flat" cmpd="sng" w="38100">
            <a:solidFill>
              <a:schemeClr val="accent4"/>
            </a:solidFill>
            <a:prstDash val="solid"/>
            <a:round/>
            <a:headEnd len="med" w="med" type="none"/>
            <a:tailEnd len="med" w="med" type="none"/>
          </a:ln>
        </p:spPr>
      </p:cxnSp>
      <p:cxnSp>
        <p:nvCxnSpPr>
          <p:cNvPr id="168" name="Google Shape;168;g13dd9bb0300_4_1"/>
          <p:cNvCxnSpPr/>
          <p:nvPr/>
        </p:nvCxnSpPr>
        <p:spPr>
          <a:xfrm>
            <a:off x="5375725" y="4624700"/>
            <a:ext cx="4921200" cy="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3dd9bb0300_2_16"/>
          <p:cNvSpPr txBox="1"/>
          <p:nvPr>
            <p:ph idx="1" type="body"/>
          </p:nvPr>
        </p:nvSpPr>
        <p:spPr>
          <a:xfrm>
            <a:off x="456555" y="1554480"/>
            <a:ext cx="7772400" cy="48462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zh-TW" sz="2200"/>
              <a:t>AIoT for low power always on sensing</a:t>
            </a:r>
            <a:endParaRPr sz="2200"/>
          </a:p>
          <a:p>
            <a:pPr indent="0" lvl="0" marL="457200" rtl="0" algn="l">
              <a:spcBef>
                <a:spcPts val="600"/>
              </a:spcBef>
              <a:spcAft>
                <a:spcPts val="0"/>
              </a:spcAft>
              <a:buNone/>
            </a:pPr>
            <a:r>
              <a:rPr lang="zh-TW" sz="2200"/>
              <a:t>利用ARC開發板傑出的</a:t>
            </a:r>
            <a:r>
              <a:rPr b="1" lang="zh-TW" sz="2200">
                <a:solidFill>
                  <a:schemeClr val="accent4"/>
                </a:solidFill>
              </a:rPr>
              <a:t>低功耗</a:t>
            </a:r>
            <a:r>
              <a:rPr lang="zh-TW" sz="2200"/>
              <a:t>特性，我們可以使判斷COVID-19和身分識別裝置隨時保持開啟，直到觸發開始前都維持省電，達到</a:t>
            </a:r>
            <a:r>
              <a:rPr b="1" lang="zh-TW" sz="2200">
                <a:solidFill>
                  <a:schemeClr val="accent4"/>
                </a:solidFill>
              </a:rPr>
              <a:t>always on sensing</a:t>
            </a:r>
            <a:r>
              <a:rPr lang="zh-TW" sz="2200"/>
              <a:t>的效果</a:t>
            </a:r>
            <a:r>
              <a:rPr lang="zh-TW"/>
              <a:t>。</a:t>
            </a:r>
            <a:endParaRPr/>
          </a:p>
          <a:p>
            <a:pPr indent="0" lvl="0" marL="0" rtl="0" algn="l">
              <a:spcBef>
                <a:spcPts val="600"/>
              </a:spcBef>
              <a:spcAft>
                <a:spcPts val="0"/>
              </a:spcAft>
              <a:buNone/>
            </a:pPr>
            <a:r>
              <a:t/>
            </a:r>
            <a:endParaRPr/>
          </a:p>
          <a:p>
            <a:pPr indent="-368300" lvl="0" marL="457200" rtl="0" algn="l">
              <a:spcBef>
                <a:spcPts val="600"/>
              </a:spcBef>
              <a:spcAft>
                <a:spcPts val="0"/>
              </a:spcAft>
              <a:buSzPts val="2200"/>
              <a:buChar char="•"/>
            </a:pPr>
            <a:r>
              <a:rPr lang="zh-TW" sz="2200"/>
              <a:t>ARC EM9D Processor + TinyML</a:t>
            </a:r>
            <a:endParaRPr sz="2200"/>
          </a:p>
          <a:p>
            <a:pPr indent="0" lvl="0" marL="457200" rtl="0" algn="l">
              <a:spcBef>
                <a:spcPts val="600"/>
              </a:spcBef>
              <a:spcAft>
                <a:spcPts val="0"/>
              </a:spcAft>
              <a:buNone/>
            </a:pPr>
            <a:r>
              <a:rPr lang="zh-TW" sz="2200"/>
              <a:t>ARC EM9D Processor結合 Google </a:t>
            </a:r>
            <a:r>
              <a:rPr b="1" lang="zh-TW" sz="2200">
                <a:solidFill>
                  <a:schemeClr val="accent4"/>
                </a:solidFill>
              </a:rPr>
              <a:t>TensorFlow Lite</a:t>
            </a:r>
            <a:r>
              <a:rPr lang="zh-TW" sz="2200"/>
              <a:t> for Microcontroller和</a:t>
            </a:r>
            <a:r>
              <a:rPr b="1" lang="zh-TW" sz="2200">
                <a:solidFill>
                  <a:schemeClr val="accent4"/>
                </a:solidFill>
              </a:rPr>
              <a:t>MLI</a:t>
            </a:r>
            <a:r>
              <a:rPr b="1" lang="zh-TW" sz="2200">
                <a:solidFill>
                  <a:schemeClr val="accent4"/>
                </a:solidFill>
              </a:rPr>
              <a:t>指令集</a:t>
            </a:r>
            <a:r>
              <a:rPr lang="zh-TW" sz="2200"/>
              <a:t>，有了這樣的開發環境，我們不只可以</a:t>
            </a:r>
            <a:r>
              <a:rPr b="1" lang="zh-TW" sz="2200">
                <a:solidFill>
                  <a:schemeClr val="accent4"/>
                </a:solidFill>
              </a:rPr>
              <a:t>縮小模型空間</a:t>
            </a:r>
            <a:r>
              <a:rPr lang="zh-TW" sz="2200"/>
              <a:t>，也可以</a:t>
            </a:r>
            <a:r>
              <a:rPr b="1" lang="zh-TW" sz="2200">
                <a:solidFill>
                  <a:schemeClr val="accent4"/>
                </a:solidFill>
              </a:rPr>
              <a:t>減短運算時間</a:t>
            </a:r>
            <a:r>
              <a:rPr lang="zh-TW" sz="2200"/>
              <a:t>，達到更及時的應用設計。</a:t>
            </a:r>
            <a:endParaRPr sz="2200"/>
          </a:p>
        </p:txBody>
      </p:sp>
      <p:sp>
        <p:nvSpPr>
          <p:cNvPr id="175" name="Google Shape;175;g13dd9bb0300_2_16"/>
          <p:cNvSpPr txBox="1"/>
          <p:nvPr>
            <p:ph idx="2" type="body"/>
          </p:nvPr>
        </p:nvSpPr>
        <p:spPr>
          <a:xfrm>
            <a:off x="8763322" y="686390"/>
            <a:ext cx="3200400" cy="5700300"/>
          </a:xfrm>
          <a:prstGeom prst="rect">
            <a:avLst/>
          </a:prstGeom>
        </p:spPr>
        <p:txBody>
          <a:bodyPr anchorCtr="0" anchor="ctr" bIns="45700" lIns="91425" spcFirstLastPara="1" rIns="91425" wrap="square" tIns="45700">
            <a:noAutofit/>
          </a:bodyPr>
          <a:lstStyle/>
          <a:p>
            <a:pPr indent="0" lvl="0" marL="0" rtl="0" algn="l">
              <a:spcBef>
                <a:spcPts val="600"/>
              </a:spcBef>
              <a:spcAft>
                <a:spcPts val="0"/>
              </a:spcAft>
              <a:buNone/>
            </a:pPr>
            <a:r>
              <a:t/>
            </a:r>
            <a:endParaRPr/>
          </a:p>
        </p:txBody>
      </p:sp>
      <p:sp>
        <p:nvSpPr>
          <p:cNvPr id="176" name="Google Shape;176;g13dd9bb0300_2_16"/>
          <p:cNvSpPr txBox="1"/>
          <p:nvPr>
            <p:ph idx="3" type="body"/>
          </p:nvPr>
        </p:nvSpPr>
        <p:spPr>
          <a:xfrm>
            <a:off x="456555" y="1005839"/>
            <a:ext cx="77724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AIoT for low power always on sensing、TFLite</a:t>
            </a:r>
            <a:endParaRPr/>
          </a:p>
        </p:txBody>
      </p:sp>
      <p:sp>
        <p:nvSpPr>
          <p:cNvPr id="177" name="Google Shape;177;g13dd9bb0300_2_16"/>
          <p:cNvSpPr txBox="1"/>
          <p:nvPr>
            <p:ph type="title"/>
          </p:nvPr>
        </p:nvSpPr>
        <p:spPr>
          <a:xfrm>
            <a:off x="457200" y="0"/>
            <a:ext cx="77724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ARC EM9D AIoT DK特性</a:t>
            </a:r>
            <a:endParaRPr/>
          </a:p>
        </p:txBody>
      </p:sp>
      <p:pic>
        <p:nvPicPr>
          <p:cNvPr id="178" name="Google Shape;178;g13dd9bb0300_2_16"/>
          <p:cNvPicPr preferRelativeResize="0"/>
          <p:nvPr/>
        </p:nvPicPr>
        <p:blipFill>
          <a:blip r:embed="rId3">
            <a:alphaModFix/>
          </a:blip>
          <a:stretch>
            <a:fillRect/>
          </a:stretch>
        </p:blipFill>
        <p:spPr>
          <a:xfrm>
            <a:off x="8928952" y="2237900"/>
            <a:ext cx="2869125" cy="22143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3afa73feb8_1_168"/>
          <p:cNvSpPr txBox="1"/>
          <p:nvPr>
            <p:ph idx="2" type="body"/>
          </p:nvPr>
        </p:nvSpPr>
        <p:spPr>
          <a:xfrm>
            <a:off x="456550" y="1005875"/>
            <a:ext cx="8219700" cy="1005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TW"/>
              <a:t>準確率高(99%)、非侵入性、簡單快速、預測時間短、</a:t>
            </a:r>
            <a:endParaRPr/>
          </a:p>
          <a:p>
            <a:pPr indent="0" lvl="0" marL="0" rtl="0" algn="l">
              <a:spcBef>
                <a:spcPts val="0"/>
              </a:spcBef>
              <a:spcAft>
                <a:spcPts val="0"/>
              </a:spcAft>
              <a:buClr>
                <a:schemeClr val="dk1"/>
              </a:buClr>
              <a:buSzPts val="1100"/>
              <a:buFont typeface="Arial"/>
              <a:buNone/>
            </a:pPr>
            <a:r>
              <a:rPr lang="zh-TW"/>
              <a:t>高安全性、可重複利用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5" name="Google Shape;185;g13afa73feb8_1_168"/>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Covidentity的</a:t>
            </a:r>
            <a:r>
              <a:rPr lang="zh-TW"/>
              <a:t>優勢</a:t>
            </a:r>
            <a:endParaRPr/>
          </a:p>
        </p:txBody>
      </p:sp>
      <p:sp>
        <p:nvSpPr>
          <p:cNvPr id="186" name="Google Shape;186;g13afa73feb8_1_168"/>
          <p:cNvSpPr txBox="1"/>
          <p:nvPr/>
        </p:nvSpPr>
        <p:spPr>
          <a:xfrm>
            <a:off x="4886525" y="5540875"/>
            <a:ext cx="89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000">
                <a:latin typeface="Microsoft YaHei"/>
                <a:ea typeface="Microsoft YaHei"/>
                <a:cs typeface="Microsoft YaHei"/>
                <a:sym typeface="Microsoft YaHei"/>
              </a:rPr>
              <a:t>15-</a:t>
            </a:r>
            <a:endParaRPr sz="2000">
              <a:latin typeface="Microsoft YaHei"/>
              <a:ea typeface="Microsoft YaHei"/>
              <a:cs typeface="Microsoft YaHei"/>
              <a:sym typeface="Microsoft YaHei"/>
            </a:endParaRPr>
          </a:p>
        </p:txBody>
      </p:sp>
      <p:pic>
        <p:nvPicPr>
          <p:cNvPr id="187" name="Google Shape;187;g13afa73feb8_1_168"/>
          <p:cNvPicPr preferRelativeResize="0"/>
          <p:nvPr/>
        </p:nvPicPr>
        <p:blipFill>
          <a:blip r:embed="rId3">
            <a:alphaModFix/>
          </a:blip>
          <a:stretch>
            <a:fillRect/>
          </a:stretch>
        </p:blipFill>
        <p:spPr>
          <a:xfrm>
            <a:off x="838200" y="2127650"/>
            <a:ext cx="9466224" cy="3975225"/>
          </a:xfrm>
          <a:prstGeom prst="rect">
            <a:avLst/>
          </a:prstGeom>
          <a:noFill/>
          <a:ln>
            <a:noFill/>
          </a:ln>
        </p:spPr>
      </p:pic>
      <p:pic>
        <p:nvPicPr>
          <p:cNvPr id="188" name="Google Shape;188;g13afa73feb8_1_168"/>
          <p:cNvPicPr preferRelativeResize="0"/>
          <p:nvPr/>
        </p:nvPicPr>
        <p:blipFill>
          <a:blip r:embed="rId4">
            <a:alphaModFix/>
          </a:blip>
          <a:stretch>
            <a:fillRect/>
          </a:stretch>
        </p:blipFill>
        <p:spPr>
          <a:xfrm>
            <a:off x="9693825" y="2410709"/>
            <a:ext cx="1123325" cy="1135750"/>
          </a:xfrm>
          <a:prstGeom prst="rect">
            <a:avLst/>
          </a:prstGeom>
          <a:noFill/>
          <a:ln>
            <a:noFill/>
          </a:ln>
        </p:spPr>
      </p:pic>
      <p:pic>
        <p:nvPicPr>
          <p:cNvPr id="189" name="Google Shape;189;g13afa73feb8_1_168"/>
          <p:cNvPicPr preferRelativeResize="0"/>
          <p:nvPr/>
        </p:nvPicPr>
        <p:blipFill>
          <a:blip r:embed="rId4">
            <a:alphaModFix/>
          </a:blip>
          <a:stretch>
            <a:fillRect/>
          </a:stretch>
        </p:blipFill>
        <p:spPr>
          <a:xfrm>
            <a:off x="9693825" y="3547397"/>
            <a:ext cx="1123325" cy="1135750"/>
          </a:xfrm>
          <a:prstGeom prst="rect">
            <a:avLst/>
          </a:prstGeom>
          <a:noFill/>
          <a:ln>
            <a:noFill/>
          </a:ln>
        </p:spPr>
      </p:pic>
      <p:pic>
        <p:nvPicPr>
          <p:cNvPr id="190" name="Google Shape;190;g13afa73feb8_1_168"/>
          <p:cNvPicPr preferRelativeResize="0"/>
          <p:nvPr/>
        </p:nvPicPr>
        <p:blipFill>
          <a:blip r:embed="rId4">
            <a:alphaModFix/>
          </a:blip>
          <a:stretch>
            <a:fillRect/>
          </a:stretch>
        </p:blipFill>
        <p:spPr>
          <a:xfrm>
            <a:off x="9693825" y="2948297"/>
            <a:ext cx="1123325" cy="1135750"/>
          </a:xfrm>
          <a:prstGeom prst="rect">
            <a:avLst/>
          </a:prstGeom>
          <a:noFill/>
          <a:ln>
            <a:noFill/>
          </a:ln>
        </p:spPr>
      </p:pic>
      <p:pic>
        <p:nvPicPr>
          <p:cNvPr id="191" name="Google Shape;191;g13afa73feb8_1_168"/>
          <p:cNvPicPr preferRelativeResize="0"/>
          <p:nvPr/>
        </p:nvPicPr>
        <p:blipFill>
          <a:blip r:embed="rId4">
            <a:alphaModFix/>
          </a:blip>
          <a:stretch>
            <a:fillRect/>
          </a:stretch>
        </p:blipFill>
        <p:spPr>
          <a:xfrm>
            <a:off x="9693825" y="4219472"/>
            <a:ext cx="1123325" cy="1135750"/>
          </a:xfrm>
          <a:prstGeom prst="rect">
            <a:avLst/>
          </a:prstGeom>
          <a:noFill/>
          <a:ln>
            <a:noFill/>
          </a:ln>
        </p:spPr>
      </p:pic>
      <p:sp>
        <p:nvSpPr>
          <p:cNvPr id="192" name="Google Shape;192;g13afa73feb8_1_168"/>
          <p:cNvSpPr txBox="1"/>
          <p:nvPr/>
        </p:nvSpPr>
        <p:spPr>
          <a:xfrm>
            <a:off x="3414450" y="4461575"/>
            <a:ext cx="112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latin typeface="Microsoft YaHei"/>
                <a:ea typeface="Microsoft YaHei"/>
                <a:cs typeface="Microsoft YaHei"/>
                <a:sym typeface="Microsoft YaHei"/>
              </a:rPr>
              <a:t>( 85%)</a:t>
            </a:r>
            <a:endParaRPr sz="1600">
              <a:latin typeface="Microsoft YaHei"/>
              <a:ea typeface="Microsoft YaHei"/>
              <a:cs typeface="Microsoft YaHei"/>
              <a:sym typeface="Microsoft YaHei"/>
            </a:endParaRPr>
          </a:p>
        </p:txBody>
      </p:sp>
      <p:sp>
        <p:nvSpPr>
          <p:cNvPr id="193" name="Google Shape;193;g13afa73feb8_1_168"/>
          <p:cNvSpPr txBox="1"/>
          <p:nvPr/>
        </p:nvSpPr>
        <p:spPr>
          <a:xfrm>
            <a:off x="4910350" y="5279025"/>
            <a:ext cx="735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Microsoft YaHei"/>
              <a:ea typeface="Microsoft YaHei"/>
              <a:cs typeface="Microsoft YaHei"/>
              <a:sym typeface="Microsoft YaHei"/>
            </a:endParaRPr>
          </a:p>
          <a:p>
            <a:pPr indent="0" lvl="0" marL="0" rtl="0" algn="l">
              <a:spcBef>
                <a:spcPts val="0"/>
              </a:spcBef>
              <a:spcAft>
                <a:spcPts val="0"/>
              </a:spcAft>
              <a:buNone/>
            </a:pPr>
            <a:r>
              <a:rPr lang="zh-TW" sz="1900">
                <a:latin typeface="Microsoft YaHei"/>
                <a:ea typeface="Microsoft YaHei"/>
                <a:cs typeface="Microsoft YaHei"/>
                <a:sym typeface="Microsoft YaHei"/>
              </a:rPr>
              <a:t>15-</a:t>
            </a:r>
            <a:endParaRPr sz="1900">
              <a:latin typeface="Microsoft YaHei"/>
              <a:ea typeface="Microsoft YaHei"/>
              <a:cs typeface="Microsoft YaHei"/>
              <a:sym typeface="Microsoft YaHei"/>
            </a:endParaRPr>
          </a:p>
          <a:p>
            <a:pPr indent="0" lvl="0" marL="0" rtl="0" algn="l">
              <a:spcBef>
                <a:spcPts val="0"/>
              </a:spcBef>
              <a:spcAft>
                <a:spcPts val="0"/>
              </a:spcAft>
              <a:buNone/>
            </a:pPr>
            <a:r>
              <a:t/>
            </a:r>
            <a:endParaRPr sz="1900">
              <a:latin typeface="Microsoft YaHei"/>
              <a:ea typeface="Microsoft YaHei"/>
              <a:cs typeface="Microsoft YaHei"/>
              <a:sym typeface="Microsoft YaHei"/>
            </a:endParaRPr>
          </a:p>
        </p:txBody>
      </p:sp>
      <p:sp>
        <p:nvSpPr>
          <p:cNvPr id="194" name="Google Shape;194;g13afa73feb8_1_168"/>
          <p:cNvSpPr txBox="1"/>
          <p:nvPr/>
        </p:nvSpPr>
        <p:spPr>
          <a:xfrm>
            <a:off x="5863663" y="4627350"/>
            <a:ext cx="112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latin typeface="Microsoft YaHei"/>
                <a:ea typeface="Microsoft YaHei"/>
                <a:cs typeface="Microsoft YaHei"/>
                <a:sym typeface="Microsoft YaHei"/>
              </a:rPr>
              <a:t>( 99%)</a:t>
            </a:r>
            <a:endParaRPr sz="1600">
              <a:latin typeface="Microsoft YaHei"/>
              <a:ea typeface="Microsoft YaHei"/>
              <a:cs typeface="Microsoft YaHei"/>
              <a:sym typeface="Microsoft YaHei"/>
            </a:endParaRPr>
          </a:p>
        </p:txBody>
      </p:sp>
      <p:sp>
        <p:nvSpPr>
          <p:cNvPr id="195" name="Google Shape;195;g13afa73feb8_1_168"/>
          <p:cNvSpPr txBox="1"/>
          <p:nvPr/>
        </p:nvSpPr>
        <p:spPr>
          <a:xfrm>
            <a:off x="8762513" y="4627338"/>
            <a:ext cx="112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latin typeface="Microsoft YaHei"/>
                <a:ea typeface="Microsoft YaHei"/>
                <a:cs typeface="Microsoft YaHei"/>
                <a:sym typeface="Microsoft YaHei"/>
              </a:rPr>
              <a:t>( 99%)</a:t>
            </a:r>
            <a:endParaRPr sz="1600">
              <a:latin typeface="Microsoft YaHei"/>
              <a:ea typeface="Microsoft YaHei"/>
              <a:cs typeface="Microsoft YaHei"/>
              <a:sym typeface="Microsoft YaHei"/>
            </a:endParaRPr>
          </a:p>
        </p:txBody>
      </p:sp>
      <p:sp>
        <p:nvSpPr>
          <p:cNvPr id="196" name="Google Shape;196;g13afa73feb8_1_168"/>
          <p:cNvSpPr/>
          <p:nvPr/>
        </p:nvSpPr>
        <p:spPr>
          <a:xfrm>
            <a:off x="8285425" y="5631200"/>
            <a:ext cx="273300" cy="3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900">
                <a:latin typeface="Microsoft YaHei"/>
                <a:ea typeface="Microsoft YaHei"/>
                <a:cs typeface="Microsoft YaHei"/>
                <a:sym typeface="Microsoft YaHei"/>
              </a:rPr>
              <a:t>7</a:t>
            </a:r>
            <a:endParaRPr sz="1900">
              <a:latin typeface="Microsoft YaHei"/>
              <a:ea typeface="Microsoft YaHei"/>
              <a:cs typeface="Microsoft YaHei"/>
              <a:sym typeface="Microsoft YaHei"/>
            </a:endParaRPr>
          </a:p>
        </p:txBody>
      </p:sp>
      <p:sp>
        <p:nvSpPr>
          <p:cNvPr id="197" name="Google Shape;197;g13afa73feb8_1_168"/>
          <p:cNvSpPr txBox="1"/>
          <p:nvPr/>
        </p:nvSpPr>
        <p:spPr>
          <a:xfrm>
            <a:off x="9992125" y="1415400"/>
            <a:ext cx="202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800">
                <a:solidFill>
                  <a:schemeClr val="accent4"/>
                </a:solidFill>
              </a:rPr>
              <a:t>加圖</a:t>
            </a:r>
            <a:endParaRPr sz="2800">
              <a:solidFill>
                <a:schemeClr val="accent4"/>
              </a:solidFill>
            </a:endParaRPr>
          </a:p>
        </p:txBody>
      </p:sp>
      <p:sp>
        <p:nvSpPr>
          <p:cNvPr id="198" name="Google Shape;198;g13afa73feb8_1_168"/>
          <p:cNvSpPr/>
          <p:nvPr/>
        </p:nvSpPr>
        <p:spPr>
          <a:xfrm>
            <a:off x="7671825" y="2203850"/>
            <a:ext cx="2022000" cy="492600"/>
          </a:xfrm>
          <a:prstGeom prst="rect">
            <a:avLst/>
          </a:prstGeom>
          <a:solidFill>
            <a:srgbClr val="FEB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100"/>
              <a:t>COVIDENTITY</a:t>
            </a:r>
            <a:endParaRPr b="1" sz="2100"/>
          </a:p>
        </p:txBody>
      </p:sp>
      <p:pic>
        <p:nvPicPr>
          <p:cNvPr id="199" name="Google Shape;199;g13afa73feb8_1_168"/>
          <p:cNvPicPr preferRelativeResize="0"/>
          <p:nvPr/>
        </p:nvPicPr>
        <p:blipFill rotWithShape="1">
          <a:blip r:embed="rId5">
            <a:alphaModFix/>
          </a:blip>
          <a:srcRect b="0" l="0" r="0" t="0"/>
          <a:stretch/>
        </p:blipFill>
        <p:spPr>
          <a:xfrm>
            <a:off x="8922975" y="377760"/>
            <a:ext cx="3269023" cy="20319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3afa73feb8_1_186"/>
          <p:cNvSpPr txBox="1"/>
          <p:nvPr>
            <p:ph type="title"/>
          </p:nvPr>
        </p:nvSpPr>
        <p:spPr>
          <a:xfrm>
            <a:off x="456876" y="921262"/>
            <a:ext cx="10319400" cy="1368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zh-TW" sz="4000"/>
              <a:t>Agenda</a:t>
            </a:r>
            <a:endParaRPr b="1" sz="4000"/>
          </a:p>
        </p:txBody>
      </p:sp>
      <p:sp>
        <p:nvSpPr>
          <p:cNvPr id="205" name="Google Shape;205;g13afa73feb8_1_186"/>
          <p:cNvSpPr txBox="1"/>
          <p:nvPr>
            <p:ph idx="1" type="body"/>
          </p:nvPr>
        </p:nvSpPr>
        <p:spPr>
          <a:xfrm>
            <a:off x="456876" y="2409824"/>
            <a:ext cx="11278200" cy="3990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5"/>
              </a:buClr>
              <a:buSzPts val="2800"/>
              <a:buFont typeface="Arial"/>
              <a:buChar char="•"/>
            </a:pPr>
            <a:r>
              <a:rPr b="1" lang="zh-TW">
                <a:solidFill>
                  <a:srgbClr val="BFBFBF"/>
                </a:solidFill>
              </a:rPr>
              <a:t>作品概述</a:t>
            </a:r>
            <a:endParaRPr/>
          </a:p>
          <a:p>
            <a:pPr indent="-228600" lvl="0" marL="228600" rtl="0" algn="l">
              <a:lnSpc>
                <a:spcPct val="100000"/>
              </a:lnSpc>
              <a:spcBef>
                <a:spcPts val="600"/>
              </a:spcBef>
              <a:spcAft>
                <a:spcPts val="0"/>
              </a:spcAft>
              <a:buSzPts val="2800"/>
              <a:buFont typeface="Arial"/>
              <a:buChar char="•"/>
            </a:pPr>
            <a:r>
              <a:rPr b="1" lang="zh-TW"/>
              <a:t>難點與創新</a:t>
            </a:r>
            <a:endParaRPr/>
          </a:p>
          <a:p>
            <a:pPr indent="-228600" lvl="0" marL="228600" rtl="0" algn="l">
              <a:lnSpc>
                <a:spcPct val="100000"/>
              </a:lnSpc>
              <a:spcBef>
                <a:spcPts val="600"/>
              </a:spcBef>
              <a:spcAft>
                <a:spcPts val="0"/>
              </a:spcAft>
              <a:buClr>
                <a:schemeClr val="accent5"/>
              </a:buClr>
              <a:buSzPts val="2800"/>
              <a:buFont typeface="Arial"/>
              <a:buChar char="•"/>
            </a:pPr>
            <a:r>
              <a:rPr b="1" lang="zh-TW">
                <a:solidFill>
                  <a:schemeClr val="accent5"/>
                </a:solidFill>
              </a:rPr>
              <a:t>設計與實現</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作品進度</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測試結果</a:t>
            </a:r>
            <a:endParaRPr b="1">
              <a:solidFill>
                <a:schemeClr val="accent5"/>
              </a:solidFill>
            </a:endParaRPr>
          </a:p>
          <a:p>
            <a:pPr indent="-228600" lvl="0" marL="228600" rtl="0" algn="l">
              <a:lnSpc>
                <a:spcPct val="100000"/>
              </a:lnSpc>
              <a:spcBef>
                <a:spcPts val="600"/>
              </a:spcBef>
              <a:spcAft>
                <a:spcPts val="0"/>
              </a:spcAft>
              <a:buClr>
                <a:schemeClr val="accent5"/>
              </a:buClr>
              <a:buSzPts val="2800"/>
              <a:buChar char="•"/>
            </a:pPr>
            <a:r>
              <a:rPr b="1" lang="zh-TW">
                <a:solidFill>
                  <a:schemeClr val="accent5"/>
                </a:solidFill>
              </a:rPr>
              <a:t>總結展望</a:t>
            </a:r>
            <a:endParaRPr b="1">
              <a:solidFill>
                <a:schemeClr val="accent5"/>
              </a:solidFill>
            </a:endParaRPr>
          </a:p>
        </p:txBody>
      </p:sp>
      <p:sp>
        <p:nvSpPr>
          <p:cNvPr id="206" name="Google Shape;206;g13afa73feb8_1_186"/>
          <p:cNvSpPr txBox="1"/>
          <p:nvPr/>
        </p:nvSpPr>
        <p:spPr>
          <a:xfrm>
            <a:off x="-3461975" y="-346200"/>
            <a:ext cx="94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13afa73feb8_1_196"/>
          <p:cNvPicPr preferRelativeResize="0"/>
          <p:nvPr/>
        </p:nvPicPr>
        <p:blipFill>
          <a:blip r:embed="rId3">
            <a:alphaModFix/>
          </a:blip>
          <a:stretch>
            <a:fillRect/>
          </a:stretch>
        </p:blipFill>
        <p:spPr>
          <a:xfrm>
            <a:off x="825650" y="2641512"/>
            <a:ext cx="4065549" cy="4065549"/>
          </a:xfrm>
          <a:prstGeom prst="rect">
            <a:avLst/>
          </a:prstGeom>
          <a:noFill/>
          <a:ln>
            <a:noFill/>
          </a:ln>
        </p:spPr>
      </p:pic>
      <p:sp>
        <p:nvSpPr>
          <p:cNvPr id="213" name="Google Shape;213;g13afa73feb8_1_196"/>
          <p:cNvSpPr txBox="1"/>
          <p:nvPr>
            <p:ph idx="1" type="body"/>
          </p:nvPr>
        </p:nvSpPr>
        <p:spPr>
          <a:xfrm>
            <a:off x="456550" y="1554479"/>
            <a:ext cx="11278200" cy="14229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b="1" lang="zh-TW" sz="2200"/>
              <a:t>常見醫療量測器材攜帶不便，感測器該如何挑選？</a:t>
            </a:r>
            <a:endParaRPr b="1" sz="2200"/>
          </a:p>
          <a:p>
            <a:pPr indent="0" lvl="0" marL="457200" rtl="0" algn="l">
              <a:spcBef>
                <a:spcPts val="600"/>
              </a:spcBef>
              <a:spcAft>
                <a:spcPts val="0"/>
              </a:spcAft>
              <a:buNone/>
            </a:pPr>
            <a:r>
              <a:rPr lang="zh-TW" sz="2200"/>
              <a:t>考量可攜式裝置的便利性，決定使用可以</a:t>
            </a:r>
            <a:r>
              <a:rPr b="1" lang="zh-TW" sz="2200">
                <a:solidFill>
                  <a:schemeClr val="accent4"/>
                </a:solidFill>
              </a:rPr>
              <a:t>雙手手指量測</a:t>
            </a:r>
            <a:r>
              <a:rPr lang="zh-TW" sz="2200"/>
              <a:t>的Lead I導程。在經過多次嘗試後，決定使用BMD101作為我們使用的感測器，與市場上現有的產品相比非常獨特。</a:t>
            </a:r>
            <a:endParaRPr sz="2200"/>
          </a:p>
          <a:p>
            <a:pPr indent="0" lvl="0" marL="0" rtl="0" algn="l">
              <a:spcBef>
                <a:spcPts val="600"/>
              </a:spcBef>
              <a:spcAft>
                <a:spcPts val="0"/>
              </a:spcAft>
              <a:buNone/>
            </a:pPr>
            <a:r>
              <a:t/>
            </a:r>
            <a:endParaRPr b="1" sz="2200"/>
          </a:p>
        </p:txBody>
      </p:sp>
      <p:sp>
        <p:nvSpPr>
          <p:cNvPr id="214" name="Google Shape;214;g13afa73feb8_1_196"/>
          <p:cNvSpPr txBox="1"/>
          <p:nvPr>
            <p:ph idx="2" type="body"/>
          </p:nvPr>
        </p:nvSpPr>
        <p:spPr>
          <a:xfrm>
            <a:off x="456555" y="1005839"/>
            <a:ext cx="11278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TW"/>
              <a:t>便利性、穩定性與獨特運作方式</a:t>
            </a:r>
            <a:endParaRPr/>
          </a:p>
        </p:txBody>
      </p:sp>
      <p:sp>
        <p:nvSpPr>
          <p:cNvPr id="215" name="Google Shape;215;g13afa73feb8_1_196"/>
          <p:cNvSpPr txBox="1"/>
          <p:nvPr>
            <p:ph type="title"/>
          </p:nvPr>
        </p:nvSpPr>
        <p:spPr>
          <a:xfrm>
            <a:off x="457200" y="0"/>
            <a:ext cx="11277900" cy="1005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zh-TW"/>
              <a:t>Part I ：</a:t>
            </a:r>
            <a:r>
              <a:rPr lang="zh-TW"/>
              <a:t>硬體資料取得的難題與創新點</a:t>
            </a:r>
            <a:endParaRPr/>
          </a:p>
        </p:txBody>
      </p:sp>
      <p:pic>
        <p:nvPicPr>
          <p:cNvPr id="216" name="Google Shape;216;g13afa73feb8_1_196"/>
          <p:cNvPicPr preferRelativeResize="0"/>
          <p:nvPr/>
        </p:nvPicPr>
        <p:blipFill rotWithShape="1">
          <a:blip r:embed="rId4">
            <a:alphaModFix/>
          </a:blip>
          <a:srcRect b="20691" l="0" r="38949" t="0"/>
          <a:stretch/>
        </p:blipFill>
        <p:spPr>
          <a:xfrm>
            <a:off x="7379300" y="2977375"/>
            <a:ext cx="3418750" cy="3079324"/>
          </a:xfrm>
          <a:prstGeom prst="rect">
            <a:avLst/>
          </a:prstGeom>
          <a:noFill/>
          <a:ln>
            <a:noFill/>
          </a:ln>
        </p:spPr>
      </p:pic>
      <p:sp>
        <p:nvSpPr>
          <p:cNvPr id="217" name="Google Shape;217;g13afa73feb8_1_196"/>
          <p:cNvSpPr txBox="1"/>
          <p:nvPr/>
        </p:nvSpPr>
        <p:spPr>
          <a:xfrm>
            <a:off x="456700" y="2977375"/>
            <a:ext cx="11277900" cy="1277400"/>
          </a:xfrm>
          <a:prstGeom prst="rect">
            <a:avLst/>
          </a:prstGeom>
          <a:noFill/>
          <a:ln>
            <a:noFill/>
          </a:ln>
        </p:spPr>
        <p:txBody>
          <a:bodyPr anchorCtr="0" anchor="t" bIns="91425" lIns="91425" spcFirstLastPara="1" rIns="91425" wrap="square" tIns="91425">
            <a:spAutoFit/>
          </a:bodyPr>
          <a:lstStyle/>
          <a:p>
            <a:pPr indent="-368300" lvl="0" marL="457200" rtl="0" algn="l">
              <a:spcBef>
                <a:spcPts val="600"/>
              </a:spcBef>
              <a:spcAft>
                <a:spcPts val="0"/>
              </a:spcAft>
              <a:buClr>
                <a:schemeClr val="dk1"/>
              </a:buClr>
              <a:buSzPts val="2200"/>
              <a:buChar char="•"/>
            </a:pPr>
            <a:r>
              <a:rPr b="1" lang="zh-TW" sz="2200">
                <a:solidFill>
                  <a:schemeClr val="dk1"/>
                </a:solidFill>
              </a:rPr>
              <a:t>訊號傳輸時容易受干擾而不穩定</a:t>
            </a:r>
            <a:endParaRPr b="1" sz="2200">
              <a:solidFill>
                <a:schemeClr val="dk1"/>
              </a:solidFill>
            </a:endParaRPr>
          </a:p>
          <a:p>
            <a:pPr indent="0" lvl="0" marL="457200" rtl="0" algn="l">
              <a:spcBef>
                <a:spcPts val="600"/>
              </a:spcBef>
              <a:spcAft>
                <a:spcPts val="0"/>
              </a:spcAft>
              <a:buNone/>
            </a:pPr>
            <a:r>
              <a:rPr lang="zh-TW" sz="2200">
                <a:solidFill>
                  <a:schemeClr val="dk1"/>
                </a:solidFill>
              </a:rPr>
              <a:t>因為感測器經藍芽傳輸</a:t>
            </a:r>
            <a:r>
              <a:rPr lang="zh-TW" sz="2200">
                <a:solidFill>
                  <a:schemeClr val="dk1"/>
                </a:solidFill>
              </a:rPr>
              <a:t>訊號</a:t>
            </a:r>
            <a:r>
              <a:rPr lang="zh-TW" sz="2200">
                <a:solidFill>
                  <a:schemeClr val="dk1"/>
                </a:solidFill>
              </a:rPr>
              <a:t>時</a:t>
            </a:r>
            <a:r>
              <a:rPr lang="zh-TW" sz="2200">
                <a:solidFill>
                  <a:schemeClr val="dk1"/>
                </a:solidFill>
              </a:rPr>
              <a:t>經</a:t>
            </a:r>
            <a:r>
              <a:rPr lang="zh-TW" sz="2200">
                <a:solidFill>
                  <a:schemeClr val="dk1"/>
                </a:solidFill>
              </a:rPr>
              <a:t>常</a:t>
            </a:r>
            <a:r>
              <a:rPr lang="zh-TW" sz="2200">
                <a:solidFill>
                  <a:schemeClr val="dk1"/>
                </a:solidFill>
              </a:rPr>
              <a:t>出現</a:t>
            </a:r>
            <a:r>
              <a:rPr lang="zh-TW" sz="2200">
                <a:solidFill>
                  <a:schemeClr val="dk1"/>
                </a:solidFill>
              </a:rPr>
              <a:t>雜訊，最後發現Raspberry Pi會干擾訊號傳輸，</a:t>
            </a:r>
            <a:r>
              <a:rPr lang="zh-TW" sz="2200">
                <a:solidFill>
                  <a:schemeClr val="dk1"/>
                </a:solidFill>
              </a:rPr>
              <a:t>因此在產品內部加入</a:t>
            </a:r>
            <a:r>
              <a:rPr lang="zh-TW" sz="2200">
                <a:solidFill>
                  <a:schemeClr val="dk1"/>
                </a:solidFill>
              </a:rPr>
              <a:t>鋁箔作為隔絕的工具。</a:t>
            </a:r>
            <a:endParaRPr/>
          </a:p>
        </p:txBody>
      </p:sp>
      <p:sp>
        <p:nvSpPr>
          <p:cNvPr id="218" name="Google Shape;218;g13afa73feb8_1_196"/>
          <p:cNvSpPr txBox="1"/>
          <p:nvPr/>
        </p:nvSpPr>
        <p:spPr>
          <a:xfrm>
            <a:off x="456700" y="4514575"/>
            <a:ext cx="11277900" cy="1277400"/>
          </a:xfrm>
          <a:prstGeom prst="rect">
            <a:avLst/>
          </a:prstGeom>
          <a:noFill/>
          <a:ln>
            <a:noFill/>
          </a:ln>
        </p:spPr>
        <p:txBody>
          <a:bodyPr anchorCtr="0" anchor="t" bIns="91425" lIns="91425" spcFirstLastPara="1" rIns="91425" wrap="square" tIns="91425">
            <a:spAutoFit/>
          </a:bodyPr>
          <a:lstStyle/>
          <a:p>
            <a:pPr indent="-368300" lvl="0" marL="457200" rtl="0" algn="l">
              <a:spcBef>
                <a:spcPts val="600"/>
              </a:spcBef>
              <a:spcAft>
                <a:spcPts val="0"/>
              </a:spcAft>
              <a:buClr>
                <a:schemeClr val="dk1"/>
              </a:buClr>
              <a:buSzPts val="2200"/>
              <a:buChar char="•"/>
            </a:pPr>
            <a:r>
              <a:rPr b="1" lang="zh-TW" sz="2200">
                <a:solidFill>
                  <a:schemeClr val="dk1"/>
                </a:solidFill>
              </a:rPr>
              <a:t>人性化的設置</a:t>
            </a:r>
            <a:endParaRPr b="1" sz="2200">
              <a:solidFill>
                <a:schemeClr val="dk1"/>
              </a:solidFill>
            </a:endParaRPr>
          </a:p>
          <a:p>
            <a:pPr indent="0" lvl="0" marL="457200" rtl="0" algn="l">
              <a:spcBef>
                <a:spcPts val="600"/>
              </a:spcBef>
              <a:spcAft>
                <a:spcPts val="0"/>
              </a:spcAft>
              <a:buNone/>
            </a:pPr>
            <a:r>
              <a:rPr lang="zh-TW" sz="2200">
                <a:solidFill>
                  <a:schemeClr val="dk1"/>
                </a:solidFill>
              </a:rPr>
              <a:t>為了更清楚的顯示，我們使用了</a:t>
            </a:r>
            <a:r>
              <a:rPr b="1" lang="zh-TW" sz="2200">
                <a:solidFill>
                  <a:schemeClr val="accent4"/>
                </a:solidFill>
              </a:rPr>
              <a:t>LED燈條</a:t>
            </a:r>
            <a:r>
              <a:rPr lang="zh-TW" sz="2200">
                <a:solidFill>
                  <a:schemeClr val="dk1"/>
                </a:solidFill>
              </a:rPr>
              <a:t>來告知使用者目前進度，增加了</a:t>
            </a:r>
            <a:r>
              <a:rPr b="1" lang="zh-TW" sz="2200">
                <a:solidFill>
                  <a:schemeClr val="accent4"/>
                </a:solidFill>
              </a:rPr>
              <a:t>觸碰感應器</a:t>
            </a:r>
            <a:r>
              <a:rPr lang="zh-TW" sz="2200">
                <a:solidFill>
                  <a:schemeClr val="dk1"/>
                </a:solidFill>
              </a:rPr>
              <a:t>來當作開始的按鈕，希望用創新的設計讓使用者體驗更好。</a:t>
            </a:r>
            <a:endParaRPr sz="2200">
              <a:solidFill>
                <a:schemeClr val="dk1"/>
              </a:solidFill>
            </a:endParaRPr>
          </a:p>
        </p:txBody>
      </p:sp>
      <p:pic>
        <p:nvPicPr>
          <p:cNvPr id="219" name="Google Shape;219;g13afa73feb8_1_196"/>
          <p:cNvPicPr preferRelativeResize="0"/>
          <p:nvPr/>
        </p:nvPicPr>
        <p:blipFill rotWithShape="1">
          <a:blip r:embed="rId5">
            <a:alphaModFix/>
          </a:blip>
          <a:srcRect b="0" l="16867" r="39390" t="53589"/>
          <a:stretch/>
        </p:blipFill>
        <p:spPr>
          <a:xfrm>
            <a:off x="4964163" y="3631325"/>
            <a:ext cx="2342175" cy="1917425"/>
          </a:xfrm>
          <a:prstGeom prst="rect">
            <a:avLst/>
          </a:prstGeom>
          <a:noFill/>
          <a:ln>
            <a:noFill/>
          </a:ln>
        </p:spPr>
      </p:pic>
      <p:pic>
        <p:nvPicPr>
          <p:cNvPr id="220" name="Google Shape;220;g13afa73feb8_1_196"/>
          <p:cNvPicPr preferRelativeResize="0"/>
          <p:nvPr/>
        </p:nvPicPr>
        <p:blipFill rotWithShape="1">
          <a:blip r:embed="rId6">
            <a:alphaModFix/>
          </a:blip>
          <a:srcRect b="17236" l="25945" r="39580" t="12725"/>
          <a:stretch/>
        </p:blipFill>
        <p:spPr>
          <a:xfrm>
            <a:off x="7026474" y="4074863"/>
            <a:ext cx="1887228" cy="21568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ynopsys_2022">
  <a:themeElements>
    <a:clrScheme name="Synopsys">
      <a:dk1>
        <a:srgbClr val="000000"/>
      </a:dk1>
      <a:lt1>
        <a:srgbClr val="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ynopsys">
      <a:dk1>
        <a:srgbClr val="000000"/>
      </a:dk1>
      <a:lt1>
        <a:srgbClr val="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2022-02-21T05:20:41Z</dcterms:created>
  <dc:creator>Ying Lun Huang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